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07" r:id="rId4"/>
    <p:sldMasterId id="2147483808" r:id="rId5"/>
    <p:sldMasterId id="2147483809" r:id="rId6"/>
    <p:sldMasterId id="214748381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</p:sldIdLst>
  <p:sldSz cy="5143500" cx="9144000"/>
  <p:notesSz cx="6858000" cy="9144000"/>
  <p:embeddedFontLst>
    <p:embeddedFont>
      <p:font typeface="Roboto Thin"/>
      <p:regular r:id="rId74"/>
      <p:bold r:id="rId75"/>
      <p:italic r:id="rId76"/>
      <p:boldItalic r:id="rId77"/>
    </p:embeddedFont>
    <p:embeddedFont>
      <p:font typeface="Roboto Medium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  <p:embeddedFont>
      <p:font typeface="Roboto Light"/>
      <p:regular r:id="rId86"/>
      <p:bold r:id="rId87"/>
      <p:italic r:id="rId88"/>
      <p:boldItalic r:id="rId89"/>
    </p:embeddedFont>
    <p:embeddedFont>
      <p:font typeface="Roboto Mon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FD9140B-7D89-4BD3-A2EF-FF17157B98A0}">
  <a:tblStyle styleId="{FFD9140B-7D89-4BD3-A2EF-FF17157B98A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CE9317C3-A74B-4BED-B77F-C41E7A2378C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4.xml"/><Relationship Id="rId86" Type="http://schemas.openxmlformats.org/officeDocument/2006/relationships/font" Target="fonts/RobotoLight-regular.fntdata"/><Relationship Id="rId41" Type="http://schemas.openxmlformats.org/officeDocument/2006/relationships/slide" Target="slides/slide33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6.xml"/><Relationship Id="rId88" Type="http://schemas.openxmlformats.org/officeDocument/2006/relationships/font" Target="fonts/RobotoLight-italic.fntdata"/><Relationship Id="rId43" Type="http://schemas.openxmlformats.org/officeDocument/2006/relationships/slide" Target="slides/slide35.xml"/><Relationship Id="rId87" Type="http://schemas.openxmlformats.org/officeDocument/2006/relationships/font" Target="fonts/RobotoLight-bold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RobotoLight-boldItalic.fntdata"/><Relationship Id="rId80" Type="http://schemas.openxmlformats.org/officeDocument/2006/relationships/font" Target="fonts/RobotoMedium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RobotoMedium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font" Target="fonts/RobotoThin-bold.fntdata"/><Relationship Id="rId30" Type="http://schemas.openxmlformats.org/officeDocument/2006/relationships/slide" Target="slides/slide22.xml"/><Relationship Id="rId74" Type="http://schemas.openxmlformats.org/officeDocument/2006/relationships/font" Target="fonts/RobotoThin-regular.fntdata"/><Relationship Id="rId33" Type="http://schemas.openxmlformats.org/officeDocument/2006/relationships/slide" Target="slides/slide25.xml"/><Relationship Id="rId77" Type="http://schemas.openxmlformats.org/officeDocument/2006/relationships/font" Target="fonts/RobotoThin-boldItalic.fntdata"/><Relationship Id="rId32" Type="http://schemas.openxmlformats.org/officeDocument/2006/relationships/slide" Target="slides/slide24.xml"/><Relationship Id="rId76" Type="http://schemas.openxmlformats.org/officeDocument/2006/relationships/font" Target="fonts/RobotoThin-italic.fntdata"/><Relationship Id="rId35" Type="http://schemas.openxmlformats.org/officeDocument/2006/relationships/slide" Target="slides/slide27.xml"/><Relationship Id="rId79" Type="http://schemas.openxmlformats.org/officeDocument/2006/relationships/font" Target="fonts/RobotoMedium-bold.fntdata"/><Relationship Id="rId34" Type="http://schemas.openxmlformats.org/officeDocument/2006/relationships/slide" Target="slides/slide26.xml"/><Relationship Id="rId78" Type="http://schemas.openxmlformats.org/officeDocument/2006/relationships/font" Target="fonts/RobotoMedium-regular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RobotoMono-bold.fntdata"/><Relationship Id="rId90" Type="http://schemas.openxmlformats.org/officeDocument/2006/relationships/font" Target="fonts/RobotoMono-regular.fntdata"/><Relationship Id="rId93" Type="http://schemas.openxmlformats.org/officeDocument/2006/relationships/font" Target="fonts/RobotoMono-boldItalic.fntdata"/><Relationship Id="rId92" Type="http://schemas.openxmlformats.org/officeDocument/2006/relationships/font" Target="fonts/RobotoMono-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5249e5d89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5249e5d89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5452481f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5452481f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5452481f6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5452481f6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5249e5d897_0_4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5249e5d897_0_4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5249e5d89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g5249e5d89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5249e5d897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g5249e5d897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5c10d3d289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6" name="Google Shape;3286;g5c10d3d289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59b4f108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59b4f108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59b4f108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3" name="Google Shape;3303;g59b4f108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g549ab22f5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2" name="Google Shape;3312;g549ab22f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5249e5d8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5249e5d8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5249e5d897_0_4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5249e5d897_0_4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g5c10d3d289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2" name="Google Shape;3332;g5c10d3d289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g4d0c5a514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1" name="Google Shape;3341;g4d0c5a514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8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g5c10d3d2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0" name="Google Shape;3350;g5c10d3d2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5249e5d897_0_4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9" name="Google Shape;3359;g5249e5d897_0_4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g5249e5d897_0_4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7" name="Google Shape;3367;g5249e5d897_0_4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g5c10d3d289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4" name="Google Shape;3374;g5c10d3d289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5c10d3d289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5c10d3d289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g5c10d3d28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2" name="Google Shape;3392;g5c10d3d28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g5c10d3d28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0" name="Google Shape;3400;g5c10d3d28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5249e5d89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5249e5d8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5c10d3d28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9" name="Google Shape;3409;g5c10d3d28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5c10d3d28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7" name="Google Shape;3417;g5c10d3d28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5c10d3d28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5c10d3d28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5c10d3d28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5" name="Google Shape;3435;g5c10d3d28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5c10d3d28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4" name="Google Shape;3444;g5c10d3d28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5c10d3d289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5c10d3d28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g5c10d3d289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2" name="Google Shape;3462;g5c10d3d28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g5c10d3d289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1" name="Google Shape;3471;g5c10d3d289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g5249e5d897_0_4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9" name="Google Shape;3479;g5249e5d897_0_4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g5249e5d897_0_4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1" name="Google Shape;3491;g5249e5d897_0_4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5249e5d89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5249e5d89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5c10d3d289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9" name="Google Shape;3499;g5c10d3d289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5c10d3d28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2" name="Google Shape;3512;g5c10d3d28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5c10d3d289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1" name="Google Shape;3521;g5c10d3d28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g5c10d3d28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0" name="Google Shape;3530;g5c10d3d28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5c10d3d289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5c10d3d28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5249e5d897_0_4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5249e5d897_0_4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g5249e5d897_0_4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3" name="Google Shape;3553;g5249e5d897_0_4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5249e5d897_0_4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5249e5d897_0_4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5249e5d897_0_4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5249e5d897_0_4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g5c10d3d289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7" name="Google Shape;3577;g5c10d3d289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249e5d89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249e5d89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5249e5d897_0_4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5249e5d897_0_4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5c10d3d28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5c10d3d28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5c10d3d28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5c10d3d28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g5c10d3d289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2" name="Google Shape;3612;g5c10d3d289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g5c10d3d289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1" name="Google Shape;3621;g5c10d3d289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g5249e5d897_0_4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0" name="Google Shape;3630;g5249e5d897_0_4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5249e5d897_0_4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5249e5d897_0_4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5249e5d897_0_4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7" name="Google Shape;3647;g5249e5d897_0_4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5249e5d897_0_4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5249e5d897_0_4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5c10d3d289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5c10d3d28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4d0c5a51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4d0c5a51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5c10d3d289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5c10d3d289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5c10d3d289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3" name="Google Shape;3683;g5c10d3d289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5249e5d897_0_4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5249e5d897_0_4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g5249e5d897_0_4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4" name="Google Shape;3704;g5249e5d897_0_4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5c10d3d289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5c10d3d289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3" name="Shape 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Google Shape;3724;g5249e5d897_0_4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5" name="Google Shape;3725;g5249e5d897_0_4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4d0c5a514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4d0c5a514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59b4f108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59b4f108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5249e5d89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5249e5d89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167.png"/><Relationship Id="rId4" Type="http://schemas.openxmlformats.org/officeDocument/2006/relationships/image" Target="../media/image170.png"/><Relationship Id="rId5" Type="http://schemas.openxmlformats.org/officeDocument/2006/relationships/image" Target="../media/image172.png"/><Relationship Id="rId6" Type="http://schemas.openxmlformats.org/officeDocument/2006/relationships/image" Target="../media/image183.png"/><Relationship Id="rId7" Type="http://schemas.openxmlformats.org/officeDocument/2006/relationships/image" Target="../media/image178.png"/><Relationship Id="rId8" Type="http://schemas.openxmlformats.org/officeDocument/2006/relationships/image" Target="../media/image16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4.png"/><Relationship Id="rId3" Type="http://schemas.openxmlformats.org/officeDocument/2006/relationships/image" Target="../media/image184.png"/><Relationship Id="rId4" Type="http://schemas.openxmlformats.org/officeDocument/2006/relationships/image" Target="../media/image194.png"/><Relationship Id="rId5" Type="http://schemas.openxmlformats.org/officeDocument/2006/relationships/image" Target="../media/image182.png"/><Relationship Id="rId6" Type="http://schemas.openxmlformats.org/officeDocument/2006/relationships/image" Target="../media/image190.png"/><Relationship Id="rId7" Type="http://schemas.openxmlformats.org/officeDocument/2006/relationships/image" Target="../media/image189.png"/><Relationship Id="rId8" Type="http://schemas.openxmlformats.org/officeDocument/2006/relationships/image" Target="../media/image17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80.png"/><Relationship Id="rId4" Type="http://schemas.openxmlformats.org/officeDocument/2006/relationships/image" Target="../media/image192.png"/><Relationship Id="rId5" Type="http://schemas.openxmlformats.org/officeDocument/2006/relationships/image" Target="../media/image260.png"/><Relationship Id="rId6" Type="http://schemas.openxmlformats.org/officeDocument/2006/relationships/image" Target="../media/image179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1.png"/><Relationship Id="rId3" Type="http://schemas.openxmlformats.org/officeDocument/2006/relationships/image" Target="../media/image176.png"/><Relationship Id="rId4" Type="http://schemas.openxmlformats.org/officeDocument/2006/relationships/image" Target="../media/image197.png"/><Relationship Id="rId9" Type="http://schemas.openxmlformats.org/officeDocument/2006/relationships/image" Target="../media/image181.png"/><Relationship Id="rId5" Type="http://schemas.openxmlformats.org/officeDocument/2006/relationships/image" Target="../media/image177.png"/><Relationship Id="rId6" Type="http://schemas.openxmlformats.org/officeDocument/2006/relationships/image" Target="../media/image188.png"/><Relationship Id="rId7" Type="http://schemas.openxmlformats.org/officeDocument/2006/relationships/image" Target="../media/image209.png"/><Relationship Id="rId8" Type="http://schemas.openxmlformats.org/officeDocument/2006/relationships/image" Target="../media/image19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5.png"/><Relationship Id="rId3" Type="http://schemas.openxmlformats.org/officeDocument/2006/relationships/image" Target="../media/image195.png"/><Relationship Id="rId4" Type="http://schemas.openxmlformats.org/officeDocument/2006/relationships/image" Target="../media/image198.png"/><Relationship Id="rId9" Type="http://schemas.openxmlformats.org/officeDocument/2006/relationships/image" Target="../media/image196.png"/><Relationship Id="rId5" Type="http://schemas.openxmlformats.org/officeDocument/2006/relationships/image" Target="../media/image208.png"/><Relationship Id="rId6" Type="http://schemas.openxmlformats.org/officeDocument/2006/relationships/image" Target="../media/image187.png"/><Relationship Id="rId7" Type="http://schemas.openxmlformats.org/officeDocument/2006/relationships/image" Target="../media/image186.png"/><Relationship Id="rId8" Type="http://schemas.openxmlformats.org/officeDocument/2006/relationships/image" Target="../media/image19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1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5.png"/><Relationship Id="rId3" Type="http://schemas.openxmlformats.org/officeDocument/2006/relationships/image" Target="../media/image21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15.png"/><Relationship Id="rId4" Type="http://schemas.openxmlformats.org/officeDocument/2006/relationships/image" Target="../media/image19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15.png"/><Relationship Id="rId4" Type="http://schemas.openxmlformats.org/officeDocument/2006/relationships/image" Target="../media/image20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15.png"/><Relationship Id="rId4" Type="http://schemas.openxmlformats.org/officeDocument/2006/relationships/image" Target="../media/image207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15.png"/><Relationship Id="rId4" Type="http://schemas.openxmlformats.org/officeDocument/2006/relationships/image" Target="../media/image21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4.png"/><Relationship Id="rId3" Type="http://schemas.openxmlformats.org/officeDocument/2006/relationships/image" Target="../media/image205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4.png"/><Relationship Id="rId3" Type="http://schemas.openxmlformats.org/officeDocument/2006/relationships/image" Target="../media/image25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4.png"/><Relationship Id="rId3" Type="http://schemas.openxmlformats.org/officeDocument/2006/relationships/image" Target="../media/image259.png"/><Relationship Id="rId4" Type="http://schemas.openxmlformats.org/officeDocument/2006/relationships/image" Target="../media/image248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8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4.png"/><Relationship Id="rId3" Type="http://schemas.openxmlformats.org/officeDocument/2006/relationships/image" Target="../media/image259.png"/><Relationship Id="rId4" Type="http://schemas.openxmlformats.org/officeDocument/2006/relationships/image" Target="../media/image22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0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4.png"/><Relationship Id="rId3" Type="http://schemas.openxmlformats.org/officeDocument/2006/relationships/image" Target="../media/image312.png"/><Relationship Id="rId4" Type="http://schemas.openxmlformats.org/officeDocument/2006/relationships/image" Target="../media/image259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6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26.png"/><Relationship Id="rId4" Type="http://schemas.openxmlformats.org/officeDocument/2006/relationships/image" Target="../media/image224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33.png"/><Relationship Id="rId4" Type="http://schemas.openxmlformats.org/officeDocument/2006/relationships/image" Target="../media/image229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Relationship Id="rId4" Type="http://schemas.openxmlformats.org/officeDocument/2006/relationships/image" Target="../media/image231.png"/><Relationship Id="rId5" Type="http://schemas.openxmlformats.org/officeDocument/2006/relationships/image" Target="../media/image228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Relationship Id="rId3" Type="http://schemas.openxmlformats.org/officeDocument/2006/relationships/image" Target="../media/image230.png"/><Relationship Id="rId4" Type="http://schemas.openxmlformats.org/officeDocument/2006/relationships/image" Target="../media/image234.png"/><Relationship Id="rId5" Type="http://schemas.openxmlformats.org/officeDocument/2006/relationships/image" Target="../media/image2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Relationship Id="rId3" Type="http://schemas.openxmlformats.org/officeDocument/2006/relationships/image" Target="../media/image237.png"/><Relationship Id="rId4" Type="http://schemas.openxmlformats.org/officeDocument/2006/relationships/image" Target="../media/image227.png"/><Relationship Id="rId5" Type="http://schemas.openxmlformats.org/officeDocument/2006/relationships/image" Target="../media/image249.png"/><Relationship Id="rId6" Type="http://schemas.openxmlformats.org/officeDocument/2006/relationships/image" Target="../media/image238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Relationship Id="rId3" Type="http://schemas.openxmlformats.org/officeDocument/2006/relationships/image" Target="../media/image235.png"/><Relationship Id="rId4" Type="http://schemas.openxmlformats.org/officeDocument/2006/relationships/image" Target="../media/image227.png"/><Relationship Id="rId5" Type="http://schemas.openxmlformats.org/officeDocument/2006/relationships/image" Target="../media/image258.png"/><Relationship Id="rId6" Type="http://schemas.openxmlformats.org/officeDocument/2006/relationships/image" Target="../media/image238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54.png"/><Relationship Id="rId4" Type="http://schemas.openxmlformats.org/officeDocument/2006/relationships/image" Target="../media/image245.png"/><Relationship Id="rId5" Type="http://schemas.openxmlformats.org/officeDocument/2006/relationships/image" Target="../media/image255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Relationship Id="rId3" Type="http://schemas.openxmlformats.org/officeDocument/2006/relationships/image" Target="../media/image250.png"/><Relationship Id="rId4" Type="http://schemas.openxmlformats.org/officeDocument/2006/relationships/image" Target="../media/image241.png"/><Relationship Id="rId5" Type="http://schemas.openxmlformats.org/officeDocument/2006/relationships/image" Target="../media/image251.png"/><Relationship Id="rId6" Type="http://schemas.openxmlformats.org/officeDocument/2006/relationships/image" Target="../media/image244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Relationship Id="rId3" Type="http://schemas.openxmlformats.org/officeDocument/2006/relationships/image" Target="../media/image247.png"/><Relationship Id="rId4" Type="http://schemas.openxmlformats.org/officeDocument/2006/relationships/image" Target="../media/image280.png"/><Relationship Id="rId5" Type="http://schemas.openxmlformats.org/officeDocument/2006/relationships/image" Target="../media/image25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7.png"/><Relationship Id="rId3" Type="http://schemas.openxmlformats.org/officeDocument/2006/relationships/image" Target="../media/image261.png"/><Relationship Id="rId4" Type="http://schemas.openxmlformats.org/officeDocument/2006/relationships/image" Target="../media/image268.png"/><Relationship Id="rId5" Type="http://schemas.openxmlformats.org/officeDocument/2006/relationships/image" Target="../media/image256.png"/><Relationship Id="rId6" Type="http://schemas.openxmlformats.org/officeDocument/2006/relationships/image" Target="../media/image273.png"/><Relationship Id="rId7" Type="http://schemas.openxmlformats.org/officeDocument/2006/relationships/image" Target="../media/image288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3.png"/><Relationship Id="rId3" Type="http://schemas.openxmlformats.org/officeDocument/2006/relationships/image" Target="../media/image266.png"/><Relationship Id="rId4" Type="http://schemas.openxmlformats.org/officeDocument/2006/relationships/image" Target="../media/image275.png"/><Relationship Id="rId5" Type="http://schemas.openxmlformats.org/officeDocument/2006/relationships/image" Target="../media/image262.png"/><Relationship Id="rId6" Type="http://schemas.openxmlformats.org/officeDocument/2006/relationships/image" Target="../media/image270.png"/><Relationship Id="rId7" Type="http://schemas.openxmlformats.org/officeDocument/2006/relationships/image" Target="../media/image292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Relationship Id="rId3" Type="http://schemas.openxmlformats.org/officeDocument/2006/relationships/image" Target="../media/image264.png"/><Relationship Id="rId4" Type="http://schemas.openxmlformats.org/officeDocument/2006/relationships/image" Target="../media/image263.png"/><Relationship Id="rId5" Type="http://schemas.openxmlformats.org/officeDocument/2006/relationships/image" Target="../media/image277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5.png"/><Relationship Id="rId3" Type="http://schemas.openxmlformats.org/officeDocument/2006/relationships/image" Target="../media/image267.png"/><Relationship Id="rId4" Type="http://schemas.openxmlformats.org/officeDocument/2006/relationships/image" Target="../media/image283.png"/><Relationship Id="rId5" Type="http://schemas.openxmlformats.org/officeDocument/2006/relationships/image" Target="../media/image271.png"/><Relationship Id="rId6" Type="http://schemas.openxmlformats.org/officeDocument/2006/relationships/image" Target="../media/image269.png"/><Relationship Id="rId7" Type="http://schemas.openxmlformats.org/officeDocument/2006/relationships/image" Target="../media/image291.png"/><Relationship Id="rId8" Type="http://schemas.openxmlformats.org/officeDocument/2006/relationships/image" Target="../media/image282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0.png"/><Relationship Id="rId3" Type="http://schemas.openxmlformats.org/officeDocument/2006/relationships/image" Target="../media/image278.png"/><Relationship Id="rId4" Type="http://schemas.openxmlformats.org/officeDocument/2006/relationships/image" Target="../media/image285.png"/><Relationship Id="rId5" Type="http://schemas.openxmlformats.org/officeDocument/2006/relationships/image" Target="../media/image272.png"/><Relationship Id="rId6" Type="http://schemas.openxmlformats.org/officeDocument/2006/relationships/image" Target="../media/image286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Relationship Id="rId3" Type="http://schemas.openxmlformats.org/officeDocument/2006/relationships/image" Target="../media/image274.png"/><Relationship Id="rId4" Type="http://schemas.openxmlformats.org/officeDocument/2006/relationships/image" Target="../media/image294.png"/><Relationship Id="rId5" Type="http://schemas.openxmlformats.org/officeDocument/2006/relationships/image" Target="../media/image279.png"/><Relationship Id="rId6" Type="http://schemas.openxmlformats.org/officeDocument/2006/relationships/image" Target="../media/image28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8.png"/><Relationship Id="rId3" Type="http://schemas.openxmlformats.org/officeDocument/2006/relationships/image" Target="../media/image284.png"/><Relationship Id="rId4" Type="http://schemas.openxmlformats.org/officeDocument/2006/relationships/image" Target="../media/image304.png"/><Relationship Id="rId9" Type="http://schemas.openxmlformats.org/officeDocument/2006/relationships/image" Target="../media/image293.png"/><Relationship Id="rId5" Type="http://schemas.openxmlformats.org/officeDocument/2006/relationships/image" Target="../media/image297.png"/><Relationship Id="rId6" Type="http://schemas.openxmlformats.org/officeDocument/2006/relationships/image" Target="../media/image299.png"/><Relationship Id="rId7" Type="http://schemas.openxmlformats.org/officeDocument/2006/relationships/image" Target="../media/image301.png"/><Relationship Id="rId8" Type="http://schemas.openxmlformats.org/officeDocument/2006/relationships/image" Target="../media/image289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0.png"/><Relationship Id="rId3" Type="http://schemas.openxmlformats.org/officeDocument/2006/relationships/image" Target="../media/image290.png"/><Relationship Id="rId4" Type="http://schemas.openxmlformats.org/officeDocument/2006/relationships/image" Target="../media/image302.png"/><Relationship Id="rId9" Type="http://schemas.openxmlformats.org/officeDocument/2006/relationships/image" Target="../media/image298.png"/><Relationship Id="rId5" Type="http://schemas.openxmlformats.org/officeDocument/2006/relationships/image" Target="../media/image295.png"/><Relationship Id="rId6" Type="http://schemas.openxmlformats.org/officeDocument/2006/relationships/image" Target="../media/image307.png"/><Relationship Id="rId7" Type="http://schemas.openxmlformats.org/officeDocument/2006/relationships/image" Target="../media/image303.png"/><Relationship Id="rId8" Type="http://schemas.openxmlformats.org/officeDocument/2006/relationships/image" Target="../media/image296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3.png"/><Relationship Id="rId3" Type="http://schemas.openxmlformats.org/officeDocument/2006/relationships/image" Target="../media/image317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9.png"/><Relationship Id="rId3" Type="http://schemas.openxmlformats.org/officeDocument/2006/relationships/image" Target="../media/image316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67.png"/><Relationship Id="rId4" Type="http://schemas.openxmlformats.org/officeDocument/2006/relationships/image" Target="../media/image104.png"/><Relationship Id="rId5" Type="http://schemas.openxmlformats.org/officeDocument/2006/relationships/image" Target="../media/image111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73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1.png"/><Relationship Id="rId8" Type="http://schemas.openxmlformats.org/officeDocument/2006/relationships/image" Target="../media/image7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78.png"/><Relationship Id="rId4" Type="http://schemas.openxmlformats.org/officeDocument/2006/relationships/image" Target="../media/image80.png"/><Relationship Id="rId5" Type="http://schemas.openxmlformats.org/officeDocument/2006/relationships/image" Target="../media/image85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76.png"/><Relationship Id="rId4" Type="http://schemas.openxmlformats.org/officeDocument/2006/relationships/image" Target="../media/image82.png"/><Relationship Id="rId9" Type="http://schemas.openxmlformats.org/officeDocument/2006/relationships/image" Target="../media/image95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84.png"/><Relationship Id="rId8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106.png"/><Relationship Id="rId5" Type="http://schemas.openxmlformats.org/officeDocument/2006/relationships/image" Target="../media/image100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0.png"/><Relationship Id="rId3" Type="http://schemas.openxmlformats.org/officeDocument/2006/relationships/image" Target="../media/image13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9.png"/><Relationship Id="rId3" Type="http://schemas.openxmlformats.org/officeDocument/2006/relationships/image" Target="../media/image1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18.png"/><Relationship Id="rId4" Type="http://schemas.openxmlformats.org/officeDocument/2006/relationships/image" Target="../media/image9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18.png"/><Relationship Id="rId4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18.png"/><Relationship Id="rId4" Type="http://schemas.openxmlformats.org/officeDocument/2006/relationships/image" Target="../media/image1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18.png"/><Relationship Id="rId4" Type="http://schemas.openxmlformats.org/officeDocument/2006/relationships/image" Target="../media/image10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6.png"/><Relationship Id="rId3" Type="http://schemas.openxmlformats.org/officeDocument/2006/relationships/image" Target="../media/image10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0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31.png"/><Relationship Id="rId4" Type="http://schemas.openxmlformats.org/officeDocument/2006/relationships/image" Target="../media/image2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31.png"/><Relationship Id="rId4" Type="http://schemas.openxmlformats.org/officeDocument/2006/relationships/image" Target="../media/image11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213.png"/><Relationship Id="rId4" Type="http://schemas.openxmlformats.org/officeDocument/2006/relationships/image" Target="../media/image13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23.png"/><Relationship Id="rId4" Type="http://schemas.openxmlformats.org/officeDocument/2006/relationships/image" Target="../media/image11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33.png"/><Relationship Id="rId4" Type="http://schemas.openxmlformats.org/officeDocument/2006/relationships/image" Target="../media/image13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46.png"/><Relationship Id="rId5" Type="http://schemas.openxmlformats.org/officeDocument/2006/relationships/image" Target="../media/image12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26.png"/><Relationship Id="rId4" Type="http://schemas.openxmlformats.org/officeDocument/2006/relationships/image" Target="../media/image128.png"/><Relationship Id="rId5" Type="http://schemas.openxmlformats.org/officeDocument/2006/relationships/image" Target="../media/image13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34.png"/><Relationship Id="rId4" Type="http://schemas.openxmlformats.org/officeDocument/2006/relationships/image" Target="../media/image144.png"/><Relationship Id="rId5" Type="http://schemas.openxmlformats.org/officeDocument/2006/relationships/image" Target="../media/image130.png"/><Relationship Id="rId6" Type="http://schemas.openxmlformats.org/officeDocument/2006/relationships/image" Target="../media/image16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40.png"/><Relationship Id="rId4" Type="http://schemas.openxmlformats.org/officeDocument/2006/relationships/image" Target="../media/image144.png"/><Relationship Id="rId5" Type="http://schemas.openxmlformats.org/officeDocument/2006/relationships/image" Target="../media/image165.png"/><Relationship Id="rId6" Type="http://schemas.openxmlformats.org/officeDocument/2006/relationships/image" Target="../media/image16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52.png"/><Relationship Id="rId4" Type="http://schemas.openxmlformats.org/officeDocument/2006/relationships/image" Target="../media/image145.png"/><Relationship Id="rId5" Type="http://schemas.openxmlformats.org/officeDocument/2006/relationships/image" Target="../media/image14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7.png"/><Relationship Id="rId3" Type="http://schemas.openxmlformats.org/officeDocument/2006/relationships/image" Target="../media/image147.png"/><Relationship Id="rId4" Type="http://schemas.openxmlformats.org/officeDocument/2006/relationships/image" Target="../media/image141.png"/><Relationship Id="rId5" Type="http://schemas.openxmlformats.org/officeDocument/2006/relationships/image" Target="../media/image149.png"/><Relationship Id="rId6" Type="http://schemas.openxmlformats.org/officeDocument/2006/relationships/image" Target="../media/image16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54.png"/><Relationship Id="rId4" Type="http://schemas.openxmlformats.org/officeDocument/2006/relationships/image" Target="../media/image153.png"/><Relationship Id="rId5" Type="http://schemas.openxmlformats.org/officeDocument/2006/relationships/image" Target="../media/image14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9.png"/><Relationship Id="rId3" Type="http://schemas.openxmlformats.org/officeDocument/2006/relationships/image" Target="../media/image148.png"/><Relationship Id="rId4" Type="http://schemas.openxmlformats.org/officeDocument/2006/relationships/image" Target="../media/image150.png"/><Relationship Id="rId5" Type="http://schemas.openxmlformats.org/officeDocument/2006/relationships/image" Target="../media/image156.png"/><Relationship Id="rId6" Type="http://schemas.openxmlformats.org/officeDocument/2006/relationships/image" Target="../media/image164.png"/><Relationship Id="rId7" Type="http://schemas.openxmlformats.org/officeDocument/2006/relationships/image" Target="../media/image17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3.png"/><Relationship Id="rId3" Type="http://schemas.openxmlformats.org/officeDocument/2006/relationships/image" Target="../media/image158.png"/><Relationship Id="rId4" Type="http://schemas.openxmlformats.org/officeDocument/2006/relationships/image" Target="../media/image160.png"/><Relationship Id="rId5" Type="http://schemas.openxmlformats.org/officeDocument/2006/relationships/image" Target="../media/image162.png"/><Relationship Id="rId6" Type="http://schemas.openxmlformats.org/officeDocument/2006/relationships/image" Target="../media/image151.png"/><Relationship Id="rId7" Type="http://schemas.openxmlformats.org/officeDocument/2006/relationships/image" Target="../media/image15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55.png"/><Relationship Id="rId4" Type="http://schemas.openxmlformats.org/officeDocument/2006/relationships/image" Target="../media/image175.png"/><Relationship Id="rId5" Type="http://schemas.openxmlformats.org/officeDocument/2006/relationships/image" Target="../media/image16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3" name="Google Shape;1893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4" name="Google Shape;1894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5" name="Google Shape;1895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96" name="Google Shape;1896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1" name="Google Shape;1911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0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2" name="Google Shape;192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3" name="Google Shape;1923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4" name="Google Shape;1924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9" name="Google Shape;1939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0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10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9" name="Google Shape;1949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0" name="Google Shape;1950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1" name="Google Shape;1951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2" name="Google Shape;1952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9" name="Google Shape;1969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10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80" name="Google Shape;1980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1" name="Google Shape;1981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82" name="Google Shape;1982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3" name="Google Shape;1983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4" name="Google Shape;1984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6" name="Google Shape;1986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8" name="Google Shape;1988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0" name="Google Shape;2000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0" name="Google Shape;2010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11" name="Google Shape;2011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13" name="Google Shape;2013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4" name="Google Shape;2014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9" name="Google Shape;2019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1" name="Google Shape;2021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5" name="Google Shape;2025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7" name="Google Shape;2027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31" name="Google Shape;2031;p10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1" name="Google Shape;2041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42" name="Google Shape;2042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3" name="Google Shape;2043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4" name="Google Shape;2044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5" name="Google Shape;2045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6" name="Google Shape;2046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2" name="Google Shape;2052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6" name="Google Shape;2056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8" name="Google Shape;2058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0" name="Google Shape;2060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10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0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10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10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10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10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10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0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75" name="Google Shape;207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10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7" name="Google Shape;2077;p10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Google Shape;2079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1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83" name="Google Shape;208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6" name="Google Shape;2086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11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88" name="Google Shape;2088;p11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93" name="Google Shape;2093;p11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98" name="Google Shape;2098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100" name="Google Shape;2100;p1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01" name="Google Shape;210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2" name="Google Shape;2102;p1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3" name="Google Shape;2103;p1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4" name="Google Shape;2104;p1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05" name="Google Shape;210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8" name="Google Shape;2108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10" name="Google Shape;211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11" name="Google Shape;2111;p1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2" name="Google Shape;2112;p1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14" name="Google Shape;211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1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p1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18" name="Google Shape;2118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20" name="Google Shape;212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1" name="Google Shape;2121;p1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2" name="Google Shape;2122;p1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3" name="Google Shape;2123;p1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24" name="Google Shape;212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8" name="Google Shape;212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9" name="Google Shape;212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0" name="Google Shape;213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2" name="Google Shape;2132;p1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3" name="Google Shape;2133;p1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4" name="Google Shape;2134;p1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35" name="Google Shape;2135;p1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9" name="Google Shape;2139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0" name="Google Shape;2140;p11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1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5" name="Google Shape;2145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6" name="Google Shape;2146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9" name="Google Shape;2149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0" name="Google Shape;2150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1" name="Google Shape;2151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2" name="Google Shape;2152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4" name="Google Shape;2154;p1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1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1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8" name="Google Shape;2158;p1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9" name="Google Shape;2159;p1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0" name="Google Shape;2160;p1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1" name="Google Shape;2161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2" name="Google Shape;2162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3" name="Google Shape;2163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4" name="Google Shape;2164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6" name="Google Shape;2166;p1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68" name="Google Shape;2168;p1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0" name="Google Shape;2170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Google Shape;2172;p1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1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6" name="Google Shape;2176;p1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77" name="Google Shape;2177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8" name="Google Shape;217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1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" name="Google Shape;2181;p1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3" name="Google Shape;218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1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5" name="Google Shape;2185;p1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6" name="Google Shape;2186;p1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8" name="Google Shape;2188;p1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9" name="Google Shape;2189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0" name="Google Shape;2190;p1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1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4" name="Google Shape;219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5" name="Google Shape;219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6" name="Google Shape;2196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7" name="Google Shape;2197;p1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98" name="Google Shape;2198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9" name="Google Shape;2199;p1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0" name="Google Shape;2200;p1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Google Shape;2202;p1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1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4" name="Google Shape;220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6" name="Google Shape;2206;p1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7" name="Google Shape;2207;p1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8" name="Google Shape;2208;p1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10" name="Google Shape;2210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3" name="Google Shape;2213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4" name="Google Shape;221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5" name="Google Shape;2215;p1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16" name="Google Shape;2216;p1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7" name="Google Shape;2217;p1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18" name="Google Shape;2218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9" name="Google Shape;2219;p1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20" name="Google Shape;2220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" name="Google Shape;2222;p1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4" name="Google Shape;2224;p1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6" name="Google Shape;222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8" name="Google Shape;2228;p1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9" name="Google Shape;2229;p1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0" name="Google Shape;2230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1" name="Google Shape;2231;p1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34" name="Google Shape;223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5" name="Google Shape;223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6" name="Google Shape;2236;p1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8" name="Google Shape;2238;p1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39" name="Google Shape;2239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0" name="Google Shape;2240;p1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1" name="Google Shape;2241;p1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6" name="Google Shape;2246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7" name="Google Shape;2247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8" name="Google Shape;2248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9" name="Google Shape;2249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50" name="Google Shape;2250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251" name="Google Shape;2251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2" name="Google Shape;2252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3" name="Google Shape;2253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254" name="Google Shape;2254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6" name="Google Shape;2256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257" name="Google Shape;2257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8" name="Google Shape;2258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9" name="Google Shape;2259;p1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60" name="Google Shape;226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1" name="Google Shape;2261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2" name="Google Shape;2262;p1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3" name="Google Shape;2263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7" name="Google Shape;2267;p1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8" name="Google Shape;2268;p1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3" name="Google Shape;2273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4" name="Google Shape;2274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5" name="Google Shape;227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6" name="Google Shape;227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77" name="Google Shape;2277;p1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78" name="Google Shape;227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9" name="Google Shape;2279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0" name="Google Shape;2280;p1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81" name="Google Shape;2281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2" name="Google Shape;2282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3" name="Google Shape;2283;p1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4" name="Google Shape;228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5" name="Google Shape;2285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6" name="Google Shape;2286;p1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7" name="Google Shape;2287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1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0" name="Google Shape;2290;p1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1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4" name="Google Shape;2294;p1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5" name="Google Shape;2295;p1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96" name="Google Shape;2296;p1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97" name="Google Shape;2297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8" name="Google Shape;2298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4" name="Google Shape;230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05" name="Google Shape;2305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07" name="Google Shape;2307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8" name="Google Shape;2308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09" name="Google Shape;2309;p1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10" name="Google Shape;2310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1" name="Google Shape;2311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1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3" name="Google Shape;2313;p1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4" name="Google Shape;2314;p1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15" name="Google Shape;2315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6" name="Google Shape;2316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7" name="Google Shape;2317;p1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8" name="Google Shape;2318;p1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19" name="Google Shape;2319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0" name="Google Shape;2320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1" name="Google Shape;2321;p1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2" name="Google Shape;2322;p1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23" name="Google Shape;2323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4" name="Google Shape;2324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5" name="Google Shape;2325;p1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6" name="Google Shape;2326;p1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27" name="Google Shape;2327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8" name="Google Shape;2328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9" name="Google Shape;2329;p1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0" name="Google Shape;2330;p1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31" name="Google Shape;2331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2" name="Google Shape;2332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3" name="Google Shape;2333;p1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4" name="Google Shape;2334;p1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5" name="Google Shape;2335;p1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6" name="Google Shape;2336;p1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7" name="Google Shape;2337;p1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1" name="Google Shape;2341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42" name="Google Shape;2342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3" name="Google Shape;2343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4" name="Google Shape;2344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5" name="Google Shape;2345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46" name="Google Shape;2346;p1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47" name="Google Shape;2347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48" name="Google Shape;2348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9" name="Google Shape;2349;p1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0" name="Google Shape;2350;p1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1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52" name="Google Shape;2352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3" name="Google Shape;2353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4" name="Google Shape;2354;p1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5" name="Google Shape;2355;p1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56" name="Google Shape;2356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7" name="Google Shape;2357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1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9" name="Google Shape;2359;p1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60" name="Google Shape;2360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1" name="Google Shape;2361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2" name="Google Shape;2362;p1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3" name="Google Shape;2363;p1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64" name="Google Shape;2364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5" name="Google Shape;2365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6" name="Google Shape;2366;p1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7" name="Google Shape;2367;p1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68" name="Google Shape;2368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9" name="Google Shape;2369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0" name="Google Shape;2370;p1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1" name="Google Shape;2371;p1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2" name="Google Shape;2372;p1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3" name="Google Shape;2373;p1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4" name="Google Shape;2374;p1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8" name="Google Shape;2378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79" name="Google Shape;2379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0" name="Google Shape;2380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81" name="Google Shape;2381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2" name="Google Shape;2382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83" name="Google Shape;2383;p1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84" name="Google Shape;2384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6" name="Google Shape;2386;p1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7" name="Google Shape;2387;p1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1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89" name="Google Shape;2389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1" name="Google Shape;2391;p1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2" name="Google Shape;2392;p1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3" name="Google Shape;2393;p1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94" name="Google Shape;2394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6" name="Google Shape;2396;p1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1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99" name="Google Shape;2399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1" name="Google Shape;2401;p1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2" name="Google Shape;2402;p1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3" name="Google Shape;2403;p1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404" name="Google Shape;2404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6" name="Google Shape;2406;p1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8" name="Google Shape;2408;p1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409" name="Google Shape;2409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1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414" name="Google Shape;2414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9" name="Google Shape;2419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20" name="Google Shape;2420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1" name="Google Shape;2421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22" name="Google Shape;2422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3" name="Google Shape;2423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4" name="Google Shape;2424;p1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5" name="Google Shape;2425;p1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26" name="Google Shape;242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7" name="Google Shape;242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8" name="Google Shape;2428;p1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9" name="Google Shape;2429;p1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0" name="Google Shape;2430;p1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31" name="Google Shape;243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2" name="Google Shape;243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3" name="Google Shape;2433;p1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4" name="Google Shape;2434;p1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5" name="Google Shape;2435;p1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36" name="Google Shape;243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7" name="Google Shape;243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8" name="Google Shape;2438;p1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9" name="Google Shape;2439;p1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0" name="Google Shape;2440;p1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41" name="Google Shape;244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2" name="Google Shape;244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3" name="Google Shape;2443;p1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4" name="Google Shape;2444;p1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5" name="Google Shape;2445;p1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46" name="Google Shape;244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7" name="Google Shape;244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8" name="Google Shape;2448;p1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9" name="Google Shape;2449;p1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0" name="Google Shape;2450;p1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51" name="Google Shape;245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2" name="Google Shape;245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3" name="Google Shape;2453;p1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4" name="Google Shape;2454;p1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5" name="Google Shape;2455;p1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56" name="Google Shape;245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7" name="Google Shape;245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8" name="Google Shape;2458;p1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9" name="Google Shape;2459;p1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0" name="Google Shape;2460;p1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61" name="Google Shape;246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2" name="Google Shape;246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3" name="Google Shape;2463;p1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6" name="Google Shape;2466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7" name="Google Shape;246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8" name="Google Shape;2468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69" name="Google Shape;246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0" name="Google Shape;2470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1" name="Google Shape;2471;p1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2" name="Google Shape;2472;p1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73" name="Google Shape;2473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4" name="Google Shape;2474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5" name="Google Shape;2475;p1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6" name="Google Shape;2476;p1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7" name="Google Shape;2477;p1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78" name="Google Shape;2478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0" name="Google Shape;2480;p1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2" name="Google Shape;2482;p1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83" name="Google Shape;2483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4" name="Google Shape;2484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5" name="Google Shape;2485;p1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6" name="Google Shape;2486;p1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7" name="Google Shape;2487;p1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88" name="Google Shape;2488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9" name="Google Shape;2489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0" name="Google Shape;2490;p1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1" name="Google Shape;2491;p1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2" name="Google Shape;2492;p1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93" name="Google Shape;2493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4" name="Google Shape;2494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5" name="Google Shape;2495;p1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6" name="Google Shape;2496;p1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7" name="Google Shape;2497;p1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98" name="Google Shape;2498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9" name="Google Shape;2499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0" name="Google Shape;2500;p1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1" name="Google Shape;2501;p1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2" name="Google Shape;2502;p1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503" name="Google Shape;2503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4" name="Google Shape;2504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5" name="Google Shape;2505;p1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6" name="Google Shape;2506;p1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7" name="Google Shape;2507;p1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508" name="Google Shape;2508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9" name="Google Shape;2509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0" name="Google Shape;2510;p1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4" name="Google Shape;2514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5" name="Google Shape;2515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6" name="Google Shape;2516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7" name="Google Shape;2517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18" name="Google Shape;2518;p1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519" name="Google Shape;2519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0" name="Google Shape;2520;p1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1" name="Google Shape;2521;p1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3" name="Google Shape;2523;p1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524" name="Google Shape;2524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5" name="Google Shape;2525;p1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8" name="Google Shape;2528;p1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529" name="Google Shape;2529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0" name="Google Shape;2530;p1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1" name="Google Shape;2531;p1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1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7" name="Google Shape;253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8" name="Google Shape;2538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9" name="Google Shape;2539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1" name="Google Shape;2541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42" name="Google Shape;2542;p1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543" name="Google Shape;2543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44" name="Google Shape;2544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5" name="Google Shape;2545;p1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6" name="Google Shape;2546;p1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7" name="Google Shape;2547;p1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8" name="Google Shape;2548;p1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549" name="Google Shape;2549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50" name="Google Shape;2550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1" name="Google Shape;2551;p1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2" name="Google Shape;2552;p1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5" name="Google Shape;2555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6" name="Google Shape;2556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7" name="Google Shape;2557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8" name="Google Shape;2558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9" name="Google Shape;2559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0" name="Google Shape;2560;p1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1" name="Google Shape;2561;p1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6" name="Google Shape;2566;p1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7" name="Google Shape;2567;p1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2" name="Google Shape;2572;p1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3" name="Google Shape;2573;p1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1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6" name="Google Shape;2576;p1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7" name="Google Shape;2577;p1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8" name="Google Shape;2578;p1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9" name="Google Shape;2579;p1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1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3" name="Google Shape;2583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4" name="Google Shape;2584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5" name="Google Shape;2585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6" name="Google Shape;2586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7" name="Google Shape;2587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8" name="Google Shape;2588;p1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9" name="Google Shape;2589;p1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3" name="Google Shape;2593;p1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4" name="Google Shape;2594;p1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5" name="Google Shape;259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1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2" name="Google Shape;260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03" name="Google Shape;260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4" name="Google Shape;2604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5" name="Google Shape;260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6" name="Google Shape;260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7" name="Google Shape;2607;p1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8" name="Google Shape;2608;p1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3" name="Google Shape;2613;p1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4" name="Google Shape;2614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1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1" name="Google Shape;2621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2" name="Google Shape;2622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3" name="Google Shape;2623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4" name="Google Shape;2624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5" name="Google Shape;2625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1" name="Google Shape;2631;p1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2" name="Google Shape;2632;p1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3" name="Google Shape;2633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1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1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0" name="Google Shape;2640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1" name="Google Shape;2641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2" name="Google Shape;2642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3" name="Google Shape;2643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4" name="Google Shape;2644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5" name="Google Shape;2645;p1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6" name="Google Shape;2646;p1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0" name="Google Shape;2650;p1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1" name="Google Shape;2651;p1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2" name="Google Shape;2652;p1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9" name="Google Shape;2659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0" name="Google Shape;266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1" name="Google Shape;2661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2" name="Google Shape;2662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3" name="Google Shape;2663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4" name="Google Shape;2664;p1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5" name="Google Shape;2665;p1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9" name="Google Shape;2669;p1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0" name="Google Shape;2670;p1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3" name="Google Shape;2673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1" name="Google Shape;2681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2" name="Google Shape;2682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3" name="Google Shape;2683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4" name="Google Shape;2684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5" name="Google Shape;2685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6" name="Google Shape;2686;p1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1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2" name="Google Shape;2692;p1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3" name="Google Shape;2693;p1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1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5" name="Google Shape;2695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1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1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1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4" name="Google Shape;2704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5" name="Google Shape;2705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6" name="Google Shape;2706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7" name="Google Shape;2707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8" name="Google Shape;2708;p1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9" name="Google Shape;2709;p1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4" name="Google Shape;2714;p1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17" name="Google Shape;2717;p1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p1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1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1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1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1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5" name="Google Shape;2725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6" name="Google Shape;2726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7" name="Google Shape;2727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28" name="Google Shape;2728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9" name="Google Shape;2729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0" name="Google Shape;2730;p1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1" name="Google Shape;2731;p1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1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1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5" name="Google Shape;2735;p1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6" name="Google Shape;2736;p1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7" name="Google Shape;2737;p1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39" name="Google Shape;2739;p1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0" name="Google Shape;2740;p1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Google Shape;2741;p1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2" name="Google Shape;2742;p1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Google Shape;2743;p1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1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7" name="Google Shape;2747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8" name="Google Shape;2748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9" name="Google Shape;2749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0" name="Google Shape;2750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1" name="Google Shape;2751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2" name="Google Shape;2752;p1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3" name="Google Shape;2753;p1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1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1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9" name="Google Shape;2759;p1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0" name="Google Shape;2760;p1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1" name="Google Shape;2761;p1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2" name="Google Shape;2762;p1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63" name="Google Shape;2763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1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" name="Google Shape;2765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1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7" name="Google Shape;276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8" name="Google Shape;2768;p1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1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2" name="Google Shape;2772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3" name="Google Shape;2773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4" name="Google Shape;2774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75" name="Google Shape;2775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6" name="Google Shape;2776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7" name="Google Shape;2777;p1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8" name="Google Shape;2778;p1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1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4" name="Google Shape;2784;p1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5" name="Google Shape;2785;p1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6" name="Google Shape;2786;p1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88" name="Google Shape;2788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1" name="Google Shape;2791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2" name="Google Shape;2792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3" name="Google Shape;2793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1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98" name="Google Shape;2798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9" name="Google Shape;2799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00" name="Google Shape;2800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1" name="Google Shape;2801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3" name="Google Shape;2803;p1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1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1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1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9" name="Google Shape;2809;p1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0" name="Google Shape;2810;p1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1" name="Google Shape;2811;p1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2" name="Google Shape;2812;p1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13" name="Google Shape;2813;p1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Google Shape;2817;p1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1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1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3" name="Google Shape;2823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4" name="Google Shape;2824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25" name="Google Shape;2825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6" name="Google Shape;2826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7" name="Google Shape;2827;p1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8" name="Google Shape;2828;p1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1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1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1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4" name="Google Shape;2834;p1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5" name="Google Shape;2835;p1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6" name="Google Shape;2836;p1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7" name="Google Shape;2837;p1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8" name="Google Shape;2838;p1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1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1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7" name="Google Shape;2847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8" name="Google Shape;2848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9" name="Google Shape;2849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50" name="Google Shape;2850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1" name="Google Shape;2851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3" name="Google Shape;2853;p1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5" name="Google Shape;2855;p1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1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7" name="Google Shape;2857;p1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1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9" name="Google Shape;2859;p1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1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1" name="Google Shape;2861;p1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1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3" name="Google Shape;2863;p1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1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65" name="Google Shape;2865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1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1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5" name="Google Shape;2875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6" name="Google Shape;2876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7" name="Google Shape;2877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78" name="Google Shape;2878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9" name="Google Shape;2879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1" name="Google Shape;2881;p1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3" name="Google Shape;2883;p1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1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5" name="Google Shape;2885;p1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1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7" name="Google Shape;2887;p1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1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9" name="Google Shape;2889;p1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1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1" name="Google Shape;2891;p1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1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3" name="Google Shape;2893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1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3" name="Google Shape;2903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4" name="Google Shape;2904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5" name="Google Shape;2905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06" name="Google Shape;2906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7" name="Google Shape;2907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9" name="Google Shape;2909;p1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1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1" name="Google Shape;2911;p1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1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3" name="Google Shape;2913;p1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1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5" name="Google Shape;2915;p1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1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7" name="Google Shape;2917;p1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1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9" name="Google Shape;2919;p1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1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1" name="Google Shape;2921;p1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1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1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1" name="Google Shape;293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2" name="Google Shape;293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3" name="Google Shape;2933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4" name="Google Shape;2934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5" name="Google Shape;2935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6" name="Google Shape;2936;p1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1" name="Google Shape;2941;p1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3" name="Google Shape;2943;p1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5" name="Google Shape;2945;p1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1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7" name="Google Shape;2947;p1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1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9" name="Google Shape;2949;p1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8" name="Google Shape;2958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9" name="Google Shape;2959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1" name="Google Shape;2961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2" name="Google Shape;2962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3" name="Google Shape;2963;p1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5" name="Google Shape;2965;p1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1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7" name="Google Shape;2967;p1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1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9" name="Google Shape;2969;p1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1" name="Google Shape;2971;p1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3" name="Google Shape;2973;p1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5" name="Google Shape;2975;p1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7" name="Google Shape;2977;p1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9" name="Google Shape;2979;p1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1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9" name="Google Shape;2989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90" name="Google Shape;299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1" name="Google Shape;2991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2" name="Google Shape;2992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3" name="Google Shape;2993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4" name="Google Shape;2994;p1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6" name="Google Shape;2996;p1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8" name="Google Shape;2998;p1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0" name="Google Shape;3000;p1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2" name="Google Shape;3002;p1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4" name="Google Shape;3004;p1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6" name="Google Shape;3006;p1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8" name="Google Shape;3008;p1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10" name="Google Shape;3010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0" name="Google Shape;3020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21" name="Google Shape;3021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2" name="Google Shape;3022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23" name="Google Shape;3023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4" name="Google Shape;3024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5" name="Google Shape;3025;p1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1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7" name="Google Shape;3027;p1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1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9" name="Google Shape;3029;p1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1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1" name="Google Shape;3031;p1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3" name="Google Shape;3033;p1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1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5" name="Google Shape;3035;p1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1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7" name="Google Shape;3037;p1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1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9" name="Google Shape;3039;p1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41" name="Google Shape;3041;p1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1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3" name="Google Shape;3043;p1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4" name="Google Shape;3044;p1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1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6" name="Google Shape;3046;p1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7" name="Google Shape;3047;p1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8" name="Google Shape;3048;p1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1" name="Google Shape;3051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52" name="Google Shape;3052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3" name="Google Shape;3053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4" name="Google Shape;3054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5" name="Google Shape;3055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6" name="Google Shape;3056;p1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1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8" name="Google Shape;3058;p1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0" name="Google Shape;3060;p1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2" name="Google Shape;3062;p1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4" name="Google Shape;3064;p1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1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6" name="Google Shape;3066;p1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8" name="Google Shape;3068;p1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0" name="Google Shape;3070;p1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72" name="Google Shape;3072;p1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Google Shape;3073;p1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p1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Google Shape;3075;p1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Google Shape;3076;p1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1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1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9" name="Google Shape;3079;p1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Google Shape;3081;p1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p1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3" name="Google Shape;3083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4" name="Google Shape;3084;p1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85" name="Google Shape;308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p1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87" name="Google Shape;3087;p1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9" name="Google Shape;3089;p1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Google Shape;3090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1" name="Google Shape;3091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2" name="Google Shape;3092;p1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93" name="Google Shape;309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1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6" name="Google Shape;3096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7" name="Google Shape;3097;p1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98" name="Google Shape;3098;p1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p1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1" name="Google Shape;3101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1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103" name="Google Shape;3103;p1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" type="body"/>
          </p:nvPr>
        </p:nvSpPr>
        <p:spPr>
          <a:xfrm>
            <a:off x="360947" y="1353553"/>
            <a:ext cx="8572500" cy="3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12222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p53"/>
          <p:cNvSpPr txBox="1"/>
          <p:nvPr>
            <p:ph idx="2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53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23" name="Google Shape;1023;p53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Title Slide">
  <p:cSld name="17_Title Slide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3517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4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1 (5)">
  <p:cSld name="Step 1 (5)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5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30" name="Google Shape;1030;p55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55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55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55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4" name="Google Shape;1034;p55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5" name="Google Shape;1035;p55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6" name="Google Shape;1036;p55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2 (5)">
  <p:cSld name="Step 2 (5)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6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40" name="Google Shape;1040;p56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p56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56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p56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4" name="Google Shape;1044;p56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5" name="Google Shape;1045;p56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56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3 (5)">
  <p:cSld name="Step 3 (5)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7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0" name="Google Shape;1050;p57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p57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57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3" name="Google Shape;1053;p57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4" name="Google Shape;1054;p57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57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57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4 (5)">
  <p:cSld name="Step 4 (5)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0" name="Google Shape;1060;p58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8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8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p58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5" name="Google Shape;1065;p58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58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5 (5)">
  <p:cSld name="Step 5 (5)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1" name="Google Shape;1071;p59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59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59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4" name="Google Shape;1074;p59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59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6" name="Google Shape;1076;p59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Title Slide">
  <p:cSld name="14_Title Slide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0" y="1"/>
            <a:ext cx="9135168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0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0" name="Google Shape;1080;p60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1" name="Google Shape;1081;p60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>
  <p:cSld name="Title and Vertical Text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297781" y="2074664"/>
            <a:ext cx="856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8" name="Google Shape;1088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90" name="Google Shape;1090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91" name="Google Shape;10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1" name="Google Shape;1101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2" name="Google Shape;1102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04" name="Google Shape;11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8" name="Google Shape;1108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0" name="Google Shape;11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1" name="Google Shape;1111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2" name="Google Shape;1112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14" name="Google Shape;11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8" name="Google Shape;111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0" name="Google Shape;112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22" name="Google Shape;1122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4" name="Google Shape;1124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25" name="Google Shape;1125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6" name="Google Shape;1136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0" name="Google Shape;114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2" name="Google Shape;114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3" name="Google Shape;114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4" name="Google Shape;1144;p6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7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9" name="Google Shape;1149;p7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7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1" name="Google Shape;1151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2" name="Google Shape;1152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4" name="Google Shape;1154;p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7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8" name="Google Shape;1158;p7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0" name="Google Shape;1160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6" name="Google Shape;1166;p7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7" name="Google Shape;116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8" name="Google Shape;116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7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5" name="Google Shape;1175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7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0" name="Google Shape;1180;p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7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4" name="Google Shape;118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5" name="Google Shape;11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6" name="Google Shape;1186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7" name="Google Shape;1187;p7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88" name="Google Shape;118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7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7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4" name="Google Shape;11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6" name="Google Shape;1196;p7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8" name="Google Shape;119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0" name="Google Shape;120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3" name="Google Shape;120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4" name="Google Shape;120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5" name="Google Shape;1205;p7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6" name="Google Shape;1206;p7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7" name="Google Shape;1207;p7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8" name="Google Shape;120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0" name="Google Shape;12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7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7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7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7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6" name="Google Shape;12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8" name="Google Shape;1218;p7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7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4" name="Google Shape;122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5" name="Google Shape;122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6" name="Google Shape;1226;p7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8" name="Google Shape;1228;p7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9" name="Google Shape;1229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p7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7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5" name="Google Shape;1235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6" name="Google Shape;1236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8" name="Google Shape;1238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9" name="Google Shape;1239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0" name="Google Shape;1240;p7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41" name="Google Shape;124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3" name="Google Shape;1243;p7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4" name="Google Shape;124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6" name="Google Shape;1246;p7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7" name="Google Shape;124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7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7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3" name="Google Shape;1253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7" name="Google Shape;1257;p7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8" name="Google Shape;1258;p7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3" name="Google Shape;1263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7" name="Google Shape;1267;p8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8" name="Google Shape;1268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8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71" name="Google Shape;1271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8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74" name="Google Shape;1274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8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7" name="Google Shape;1277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8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8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8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8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5" name="Google Shape;1285;p8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6" name="Google Shape;1286;p8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7" name="Google Shape;1287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4" name="Google Shape;1294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5" name="Google Shape;1295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6" name="Google Shape;1296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7" name="Google Shape;1297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8" name="Google Shape;1298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9" name="Google Shape;1299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00" name="Google Shape;130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8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5" name="Google Shape;1305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9" name="Google Shape;1309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0" name="Google Shape;1310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13" name="Google Shape;1313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4" name="Google Shape;1314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0" name="Google Shape;1320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21" name="Google Shape;132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2" name="Google Shape;132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8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4" name="Google Shape;1324;p8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5" name="Google Shape;1325;p8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8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1" name="Google Shape;133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32" name="Google Shape;133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3" name="Google Shape;133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34" name="Google Shape;133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5" name="Google Shape;133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6" name="Google Shape;1336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7" name="Google Shape;133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8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42" name="Google Shape;134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3" name="Google Shape;134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" name="Google Shape;1345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6" name="Google Shape;134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7" name="Google Shape;134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9" name="Google Shape;1349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50" name="Google Shape;1350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1" name="Google Shape;1351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2" name="Google Shape;1352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54" name="Google Shape;1354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5" name="Google Shape;1355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8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1" name="Google Shape;1361;p8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8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8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8" name="Google Shape;136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9" name="Google Shape;136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1" name="Google Shape;1371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2" name="Google Shape;1372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73" name="Google Shape;1373;p8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74" name="Google Shape;13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8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8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8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9" name="Google Shape;13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8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8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8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84" name="Google Shape;13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8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8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8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9" name="Google Shape;13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8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8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8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8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8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8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8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0" name="Google Shape;1410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2" name="Google Shape;1412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6" name="Google Shape;141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8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21" name="Google Shape;142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8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6" name="Google Shape;142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8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9" name="Google Shape;1429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31" name="Google Shape;143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8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6" name="Google Shape;143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8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41" name="Google Shape;144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2" name="Google Shape;144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8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4" name="Google Shape;1444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5" name="Google Shape;1445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6" name="Google Shape;144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7" name="Google Shape;144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8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9" name="Google Shape;1449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51" name="Google Shape;145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2" name="Google Shape;145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8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7" name="Google Shape;145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9" name="Google Shape;145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63" name="Google Shape;146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68" name="Google Shape;146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2" name="Google Shape;1472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73" name="Google Shape;147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4" name="Google Shape;147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7" name="Google Shape;1477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78" name="Google Shape;147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1" name="Google Shape;1481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2" name="Google Shape;1482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83" name="Google Shape;148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8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6" name="Google Shape;1486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7" name="Google Shape;1487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88" name="Google Shape;148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0" name="Google Shape;1490;p8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1" name="Google Shape;1491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2" name="Google Shape;1492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93" name="Google Shape;149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4" name="Google Shape;149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5" name="Google Shape;1495;p8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7" name="Google Shape;1497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98" name="Google Shape;149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9" name="Google Shape;149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0" name="Google Shape;1500;p8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6" name="Google Shape;150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8" name="Google Shape;1508;p8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09" name="Google Shape;1509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1" name="Google Shape;1511;p8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8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3" name="Google Shape;1513;p8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8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8" name="Google Shape;1518;p8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19" name="Google Shape;1519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0" name="Google Shape;1520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8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Google Shape;152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8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32" name="Google Shape;1532;p8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33" name="Google Shape;1533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4" name="Google Shape;1534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8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8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8" name="Google Shape;1538;p8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39" name="Google Shape;1539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0" name="Google Shape;1540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1" name="Google Shape;1541;p8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6" name="Google Shape;1546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8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8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6" name="Google Shape;1556;p8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7" name="Google Shape;1557;p8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8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8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8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2" name="Google Shape;1562;p8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3" name="Google Shape;1563;p8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8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8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8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3" name="Google Shape;1573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4" name="Google Shape;1574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5" name="Google Shape;1575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6" name="Google Shape;1576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7" name="Google Shape;1577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8" name="Google Shape;1578;p8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5" name="Google Shape;158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8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8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3" name="Google Shape;159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5" name="Google Shape;159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6" name="Google Shape;159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3" name="Google Shape;1603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4" name="Google Shape;1604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9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2" name="Google Shape;161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4" name="Google Shape;1614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5" name="Google Shape;1615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3" name="Google Shape;1623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1" name="Google Shape;1631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3" name="Google Shape;163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4" name="Google Shape;1634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9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9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9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9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9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0" name="Google Shape;165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1" name="Google Shape;1651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2" name="Google Shape;1652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3" name="Google Shape;1653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4" name="Google Shape;1654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3" name="Google Shape;166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9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9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9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2" name="Google Shape;167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3" name="Google Shape;1673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4" name="Google Shape;167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5" name="Google Shape;1675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2" name="Google Shape;1682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5" name="Google Shape;1685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9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9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7" name="Google Shape;1707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9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9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9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6" name="Google Shape;1716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7" name="Google Shape;1717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8" name="Google Shape;1718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9" name="Google Shape;1729;p9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9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9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9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9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8" name="Google Shape;1738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1" name="Google Shape;1751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3" name="Google Shape;175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9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9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3" name="Google Shape;176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4" name="Google Shape;1764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7" name="Google Shape;1767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8" name="Google Shape;178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1" name="Google Shape;1791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9" name="Google Shape;1799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3" name="Google Shape;1803;p9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9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9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3" name="Google Shape;1813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4" name="Google Shape;1814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5" name="Google Shape;1815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6" name="Google Shape;1816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6" name="Google Shape;1826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8" name="Google Shape;1828;p10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0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0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0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0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10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8" name="Google Shape;183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0" name="Google Shape;184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1" name="Google Shape;1841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3" name="Google Shape;185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5" name="Google Shape;1855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0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0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6" name="Google Shape;18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7" name="Google Shape;1867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8" name="Google Shape;18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9" name="Google Shape;1869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3" name="Google Shape;1883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5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0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9.xml"/><Relationship Id="rId42" Type="http://schemas.openxmlformats.org/officeDocument/2006/relationships/slideLayout" Target="../slideLayouts/slideLayout151.xml"/><Relationship Id="rId41" Type="http://schemas.openxmlformats.org/officeDocument/2006/relationships/slideLayout" Target="../slideLayouts/slideLayout150.xml"/><Relationship Id="rId44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56.xml"/><Relationship Id="rId49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45.xml"/><Relationship Id="rId39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38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6" name="Google Shape;1016;p52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7" name="Google Shape;1017;p52"/>
          <p:cNvCxnSpPr/>
          <p:nvPr/>
        </p:nvCxnSpPr>
        <p:spPr>
          <a:xfrm>
            <a:off x="285750" y="4923557"/>
            <a:ext cx="8572500" cy="0"/>
          </a:xfrm>
          <a:prstGeom prst="straightConnector1">
            <a:avLst/>
          </a:prstGeom>
          <a:noFill/>
          <a:ln cap="flat" cmpd="sng" w="9525">
            <a:solidFill>
              <a:srgbClr val="9AA5B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52"/>
          <p:cNvSpPr txBox="1"/>
          <p:nvPr>
            <p:ph idx="12" type="sldNum"/>
          </p:nvPr>
        </p:nvSpPr>
        <p:spPr>
          <a:xfrm>
            <a:off x="6457950" y="4923557"/>
            <a:ext cx="2400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  <p:sldLayoutId id="2147483753" r:id="rId47"/>
    <p:sldLayoutId id="2147483754" r:id="rId48"/>
    <p:sldLayoutId id="2147483755" r:id="rId49"/>
    <p:sldLayoutId id="2147483756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  <p:sldLayoutId id="2147483798" r:id="rId42"/>
    <p:sldLayoutId id="2147483799" r:id="rId43"/>
    <p:sldLayoutId id="2147483800" r:id="rId44"/>
    <p:sldLayoutId id="2147483801" r:id="rId45"/>
    <p:sldLayoutId id="2147483802" r:id="rId46"/>
    <p:sldLayoutId id="2147483803" r:id="rId47"/>
    <p:sldLayoutId id="2147483804" r:id="rId48"/>
    <p:sldLayoutId id="2147483805" r:id="rId49"/>
    <p:sldLayoutId id="2147483806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wired.com/story/under-armour-myfitnesspal-hack-password-hashing/" TargetMode="External"/><Relationship Id="rId4" Type="http://schemas.openxmlformats.org/officeDocument/2006/relationships/hyperlink" Target="https://www.reuters.com/article/us-uber-databreach-idUSKCN1M62AJ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1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Day 1</a:t>
            </a:r>
            <a:endParaRPr/>
          </a:p>
        </p:txBody>
      </p:sp>
      <p:sp>
        <p:nvSpPr>
          <p:cNvPr id="3109" name="Google Shape;3109;p164"/>
          <p:cNvSpPr txBox="1"/>
          <p:nvPr>
            <p:ph idx="2" type="title"/>
          </p:nvPr>
        </p:nvSpPr>
        <p:spPr>
          <a:xfrm>
            <a:off x="269225" y="1828800"/>
            <a:ext cx="86004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Incident Response</a:t>
            </a:r>
            <a:endParaRPr/>
          </a:p>
        </p:txBody>
      </p:sp>
      <p:sp>
        <p:nvSpPr>
          <p:cNvPr id="3110" name="Google Shape;3110;p1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Security </a:t>
            </a:r>
            <a:r>
              <a:rPr lang="en">
                <a:solidFill>
                  <a:schemeClr val="dk1"/>
                </a:solidFill>
              </a:rPr>
              <a:t>Operations Center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173"/>
          <p:cNvSpPr txBox="1"/>
          <p:nvPr>
            <p:ph idx="3" type="body"/>
          </p:nvPr>
        </p:nvSpPr>
        <p:spPr>
          <a:xfrm>
            <a:off x="0" y="833575"/>
            <a:ext cx="8997300" cy="367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 organization's </a:t>
            </a:r>
            <a:r>
              <a:rPr b="1" lang="en" sz="1800">
                <a:solidFill>
                  <a:schemeClr val="dk1"/>
                </a:solidFill>
              </a:rPr>
              <a:t>Incident Response Team</a:t>
            </a:r>
            <a:r>
              <a:rPr lang="en" sz="1800">
                <a:solidFill>
                  <a:schemeClr val="dk1"/>
                </a:solidFill>
              </a:rPr>
              <a:t> is the first responder to a security incident.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They are in charge of setting up and implement response plans that we will be covering today.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team often has their own operating location called a </a:t>
            </a:r>
            <a:r>
              <a:rPr b="1" lang="en" sz="1800">
                <a:solidFill>
                  <a:schemeClr val="dk1"/>
                </a:solidFill>
              </a:rPr>
              <a:t>Security Operations Center (SOC).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32" name="Google Shape;3232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3" name="Google Shape;3233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Google Slides Template</a:t>
            </a:r>
            <a:endParaRPr/>
          </a:p>
        </p:txBody>
      </p:sp>
      <p:pic>
        <p:nvPicPr>
          <p:cNvPr id="3234" name="Google Shape;323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674" y="2740287"/>
            <a:ext cx="3868923" cy="2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SOC Team Tier Structure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Security operation centers commonly have a three tier structure of analysts:</a:t>
            </a:r>
            <a:endParaRPr/>
          </a:p>
        </p:txBody>
      </p:sp>
      <p:sp>
        <p:nvSpPr>
          <p:cNvPr id="3241" name="Google Shape;3241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2" name="Google Shape;3242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74"/>
          <p:cNvSpPr/>
          <p:nvPr/>
        </p:nvSpPr>
        <p:spPr>
          <a:xfrm>
            <a:off x="424550" y="1164100"/>
            <a:ext cx="2351400" cy="36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Tier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4" name="Google Shape;3244;p174"/>
          <p:cNvSpPr/>
          <p:nvPr/>
        </p:nvSpPr>
        <p:spPr>
          <a:xfrm>
            <a:off x="5608200" y="1164100"/>
            <a:ext cx="2351400" cy="361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Tier 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5" name="Google Shape;3245;p174"/>
          <p:cNvSpPr/>
          <p:nvPr/>
        </p:nvSpPr>
        <p:spPr>
          <a:xfrm>
            <a:off x="3016375" y="1164100"/>
            <a:ext cx="2351400" cy="3612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Tier 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6" name="Google Shape;3246;p174"/>
          <p:cNvSpPr txBox="1"/>
          <p:nvPr/>
        </p:nvSpPr>
        <p:spPr>
          <a:xfrm>
            <a:off x="424550" y="1603450"/>
            <a:ext cx="2351400" cy="314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Tier 1</a:t>
            </a:r>
            <a:r>
              <a:rPr lang="en" sz="12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“Junior” </a:t>
            </a: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analysts are the first responders and the first line of defense.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They are often in charge of monitoring alerts and verifying they are not false positives before escalating to Tier 2. 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Follow pre-planned procedures perform an initial investigation, solve simple incidents and escalate as needed.</a:t>
            </a:r>
            <a:endParaRPr sz="1250"/>
          </a:p>
        </p:txBody>
      </p:sp>
      <p:sp>
        <p:nvSpPr>
          <p:cNvPr id="3247" name="Google Shape;3247;p174"/>
          <p:cNvSpPr txBox="1"/>
          <p:nvPr/>
        </p:nvSpPr>
        <p:spPr>
          <a:xfrm>
            <a:off x="3016375" y="1603450"/>
            <a:ext cx="2351400" cy="314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Tier 2</a:t>
            </a: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analysts are the first 'escalation' point for the Tier 1 Analysts. 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 other words, they help get past any blockers that the Tier 1 analyst may have.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Will go off path of written procedures if necessary 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Supports Tier 3 , monitors and creates procedures for Tier 1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8" name="Google Shape;3248;p174"/>
          <p:cNvSpPr txBox="1"/>
          <p:nvPr/>
        </p:nvSpPr>
        <p:spPr>
          <a:xfrm>
            <a:off x="5608200" y="1649008"/>
            <a:ext cx="2351400" cy="314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Tier 3 </a:t>
            </a: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analysts are the second point of escalation and can provide a forensic / deep investigative role. 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Tier 3 often owns the tools used by the IR team. 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They oversee complex incidents and mentor/monitor the performances of lower tiers.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SOC Team Tier Structure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SOC Managers and Incident Handlers are also included as part of the SOC team. </a:t>
            </a:r>
            <a:endParaRPr/>
          </a:p>
        </p:txBody>
      </p:sp>
      <p:sp>
        <p:nvSpPr>
          <p:cNvPr id="3255" name="Google Shape;3255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6" name="Google Shape;3256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75"/>
          <p:cNvSpPr txBox="1"/>
          <p:nvPr/>
        </p:nvSpPr>
        <p:spPr>
          <a:xfrm>
            <a:off x="424550" y="1040775"/>
            <a:ext cx="81831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SOC Managers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can perform all Tier 3 duties, as well as manage the whole team and provide Human Resources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responsibilities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for growing and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maintaining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a team.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Incident Handlers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function as project managers for complex incidents ensuring that technical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investigators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have all the resources they need.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Tier 1 Analyst is an entry-level role that can serve as a good starting point for students who want to pursue this career path.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Vs. Response</a:t>
            </a:r>
            <a:endParaRPr/>
          </a:p>
        </p:txBody>
      </p:sp>
      <p:sp>
        <p:nvSpPr>
          <p:cNvPr id="3263" name="Google Shape;3263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“</a:t>
            </a:r>
            <a:r>
              <a:rPr b="1" lang="en"/>
              <a:t>philosophical</a:t>
            </a:r>
            <a:r>
              <a:rPr b="1" lang="en"/>
              <a:t>” debate regarding Security Monitoring and Incident </a:t>
            </a:r>
            <a:r>
              <a:rPr b="1" lang="en"/>
              <a:t>Response:</a:t>
            </a:r>
            <a:endParaRPr b="1"/>
          </a:p>
        </p:txBody>
      </p:sp>
      <p:sp>
        <p:nvSpPr>
          <p:cNvPr id="3264" name="Google Shape;3264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5" name="Google Shape;3265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1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 companies separate monitoring and responding into two </a:t>
            </a:r>
            <a:r>
              <a:rPr lang="en" sz="1600"/>
              <a:t>different</a:t>
            </a:r>
            <a:r>
              <a:rPr lang="en" sz="1600"/>
              <a:t> teams.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the monitoring team notices a problem, they will </a:t>
            </a:r>
            <a:r>
              <a:rPr lang="en" sz="1600"/>
              <a:t>escalate</a:t>
            </a:r>
            <a:r>
              <a:rPr lang="en" sz="1600"/>
              <a:t> the issue to another team. 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Other </a:t>
            </a:r>
            <a:r>
              <a:rPr lang="en" sz="1600"/>
              <a:t>companies</a:t>
            </a:r>
            <a:r>
              <a:rPr lang="en" sz="1600"/>
              <a:t> have only one team that provides both the monitoring and responding.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Monitoring Team watches activity occur over the wire while the response team investigates and mitigates suspicious activity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Regardless of how many team there are, they only monitor systems that provide alerts, such as SIEMs. 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Setting up and </a:t>
            </a:r>
            <a:r>
              <a:rPr lang="en" sz="1600"/>
              <a:t>maintaining</a:t>
            </a:r>
            <a:r>
              <a:rPr lang="en" sz="1600"/>
              <a:t> these systems are usually completed by a different team like </a:t>
            </a:r>
            <a:r>
              <a:rPr b="1" lang="en" sz="1600"/>
              <a:t>Security Engineering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177"/>
          <p:cNvSpPr txBox="1"/>
          <p:nvPr>
            <p:ph idx="2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Remember this chart for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beginning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the course?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2" name="Google Shape;3272;p177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Why We Care about IR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73" name="Google Shape;3273;p177"/>
          <p:cNvGraphicFramePr/>
          <p:nvPr/>
        </p:nvGraphicFramePr>
        <p:xfrm>
          <a:off x="427505" y="13089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{FFD9140B-7D89-4BD3-A2EF-FF17157B98A0}</a:tableStyleId>
              </a:tblPr>
              <a:tblGrid>
                <a:gridCol w="2072250"/>
                <a:gridCol w="2072250"/>
                <a:gridCol w="2072250"/>
                <a:gridCol w="2072250"/>
              </a:tblGrid>
              <a:tr h="36997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Sample (Entry-Level) Cybersecurity Titles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Analyst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Operations Center (SOC)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Threat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Defense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Incident Response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Intelligence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Assurance Technician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Forensics Investigator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Administrator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Security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Analyst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Security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Specialist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Engineer</a:t>
                      </a:r>
                      <a:b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Security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274" name="Google Shape;3274;p177"/>
          <p:cNvSpPr txBox="1"/>
          <p:nvPr>
            <p:ph idx="12" type="sldNum"/>
          </p:nvPr>
        </p:nvSpPr>
        <p:spPr>
          <a:xfrm>
            <a:off x="6457950" y="4923557"/>
            <a:ext cx="2400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178"/>
          <p:cNvSpPr txBox="1"/>
          <p:nvPr>
            <p:ph idx="2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Incident Response is a great stepping stone or entry-level role in the cybersecurity field.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80" name="Google Shape;3280;p178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Incident Response and SOC Professional Context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81" name="Google Shape;3281;p178"/>
          <p:cNvGraphicFramePr/>
          <p:nvPr/>
        </p:nvGraphicFramePr>
        <p:xfrm>
          <a:off x="427505" y="13089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{FFD9140B-7D89-4BD3-A2EF-FF17157B98A0}</a:tableStyleId>
              </a:tblPr>
              <a:tblGrid>
                <a:gridCol w="2072250"/>
                <a:gridCol w="2072250"/>
                <a:gridCol w="2072250"/>
                <a:gridCol w="2072250"/>
              </a:tblGrid>
              <a:tr h="36997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Sample (Entry-Level) Cybersecurity Titles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Analyst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Operations Center (SOC)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Threat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Defense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Incident Response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Intelligence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Assurance Technician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Forensics Investigator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Administrator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Security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Analyst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Security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Specialist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Engineer</a:t>
                      </a:r>
                      <a:b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Security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282" name="Google Shape;3282;p178"/>
          <p:cNvSpPr txBox="1"/>
          <p:nvPr>
            <p:ph idx="12" type="sldNum"/>
          </p:nvPr>
        </p:nvSpPr>
        <p:spPr>
          <a:xfrm>
            <a:off x="6457950" y="4923557"/>
            <a:ext cx="2400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3" name="Google Shape;3283;p178"/>
          <p:cNvSpPr txBox="1"/>
          <p:nvPr>
            <p:ph idx="2" type="subTitle"/>
          </p:nvPr>
        </p:nvSpPr>
        <p:spPr>
          <a:xfrm>
            <a:off x="427497" y="4467617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Incident response and SOC consume a large percentage of an organization’s security budget.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p179"/>
          <p:cNvSpPr txBox="1"/>
          <p:nvPr>
            <p:ph type="title"/>
          </p:nvPr>
        </p:nvSpPr>
        <p:spPr>
          <a:xfrm>
            <a:off x="182100" y="2159475"/>
            <a:ext cx="85953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Plans</a:t>
            </a:r>
            <a:endParaRPr/>
          </a:p>
        </p:txBody>
      </p:sp>
      <p:sp>
        <p:nvSpPr>
          <p:cNvPr id="3289" name="Google Shape;3289;p1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0" name="Google Shape;3290;p17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1" name="Google Shape;3291;p1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a Plan in Place </a:t>
            </a:r>
            <a:endParaRPr/>
          </a:p>
        </p:txBody>
      </p:sp>
      <p:sp>
        <p:nvSpPr>
          <p:cNvPr id="3297" name="Google Shape;3297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any incident or a response occurs, there needs to be a plan. </a:t>
            </a:r>
            <a:endParaRPr/>
          </a:p>
        </p:txBody>
      </p:sp>
      <p:sp>
        <p:nvSpPr>
          <p:cNvPr id="3298" name="Google Shape;3298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9" name="Google Shape;3299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180"/>
          <p:cNvSpPr txBox="1"/>
          <p:nvPr>
            <p:ph idx="3" type="body"/>
          </p:nvPr>
        </p:nvSpPr>
        <p:spPr>
          <a:xfrm>
            <a:off x="0" y="1183050"/>
            <a:ext cx="9144000" cy="373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 company should have a plan that documents exactly when to respond, what to do, how to do it, and who is in charge. The following terms are parts of the planning process: 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Incident Response Plan: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formal, high-level document detailing how the organization will respond to incidents.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Response Procedure: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Step-by-step workflow of a response. Often organized as a flow chart. This is the document that a junior analysts would follow when responding to events.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a Plan in Place </a:t>
            </a:r>
            <a:endParaRPr/>
          </a:p>
        </p:txBody>
      </p:sp>
      <p:sp>
        <p:nvSpPr>
          <p:cNvPr id="3306" name="Google Shape;3306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any incident or a response occurs, there needs to be a plan. </a:t>
            </a:r>
            <a:endParaRPr/>
          </a:p>
        </p:txBody>
      </p:sp>
      <p:sp>
        <p:nvSpPr>
          <p:cNvPr id="3307" name="Google Shape;3307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8" name="Google Shape;3308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81"/>
          <p:cNvSpPr txBox="1"/>
          <p:nvPr>
            <p:ph idx="3" type="body"/>
          </p:nvPr>
        </p:nvSpPr>
        <p:spPr>
          <a:xfrm>
            <a:off x="0" y="1040775"/>
            <a:ext cx="9144000" cy="3875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Response Playbook: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collection of procedures for a given type of incident. Often segmented into various procedures under different aspects of a response: Detect &amp; Analyze; Eradicate &amp; Recover; Post-Incident, etc.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Post-Incident Report: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Overview of analysts’ findings and specific actions taken against the incidents.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Tabletop exercise: 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common exercise or drill in which a security team will discuss the detailed steps of responding to any given incident scenario.  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1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Simple and Complex Incidents</a:t>
            </a:r>
            <a:endParaRPr/>
          </a:p>
        </p:txBody>
      </p:sp>
      <p:sp>
        <p:nvSpPr>
          <p:cNvPr id="3315" name="Google Shape;3315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6" name="Google Shape;3316;p1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82"/>
          <p:cNvSpPr txBox="1"/>
          <p:nvPr/>
        </p:nvSpPr>
        <p:spPr>
          <a:xfrm>
            <a:off x="264525" y="685800"/>
            <a:ext cx="86052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Incidents will vary in complexity:</a:t>
            </a:r>
            <a:endParaRPr/>
          </a:p>
        </p:txBody>
      </p:sp>
      <p:graphicFrame>
        <p:nvGraphicFramePr>
          <p:cNvPr id="3318" name="Google Shape;3318;p182"/>
          <p:cNvGraphicFramePr/>
          <p:nvPr/>
        </p:nvGraphicFramePr>
        <p:xfrm>
          <a:off x="493650" y="13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{CE9317C3-A74B-4BED-B77F-C41E7A2378C5}</a:tableStyleId>
              </a:tblPr>
              <a:tblGrid>
                <a:gridCol w="3962375"/>
                <a:gridCol w="3962375"/>
              </a:tblGrid>
              <a:tr h="53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Incidents</a:t>
                      </a:r>
                      <a:endParaRPr sz="2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Complex Incidents</a:t>
                      </a:r>
                      <a:endParaRPr sz="2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162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4292E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incidents are usually opportunistic attacks that can be solved by junior analysts.</a:t>
                      </a:r>
                      <a:endParaRPr sz="1600">
                        <a:highlight>
                          <a:srgbClr val="EFEFE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4292E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 a more coordinated effort and have a higher severity. Usually involves multiple IR team members and / or multiple IT teams. </a:t>
                      </a:r>
                      <a:endParaRPr sz="1600">
                        <a:highlight>
                          <a:srgbClr val="EFEFE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917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4292E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Examples include phishing attacks and malware downloads.</a:t>
                      </a:r>
                      <a:endParaRPr sz="1600">
                        <a:highlight>
                          <a:srgbClr val="EFEFE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4292E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Examples include attacks that affects multiple employees and/or servers.</a:t>
                      </a:r>
                      <a:endParaRPr sz="1600">
                        <a:highlight>
                          <a:srgbClr val="EFEFE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3319" name="Google Shape;331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4020200"/>
            <a:ext cx="726048" cy="726048"/>
          </a:xfrm>
          <a:prstGeom prst="rect">
            <a:avLst/>
          </a:prstGeom>
          <a:noFill/>
          <a:ln>
            <a:noFill/>
          </a:ln>
        </p:spPr>
      </p:pic>
      <p:sp>
        <p:nvSpPr>
          <p:cNvPr id="3320" name="Google Shape;3320;p182"/>
          <p:cNvSpPr txBox="1"/>
          <p:nvPr/>
        </p:nvSpPr>
        <p:spPr>
          <a:xfrm>
            <a:off x="1800250" y="3960000"/>
            <a:ext cx="60813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in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cident responder 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are not expected to be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an expert at everything. It is very common to call in specific expertise to assist in the response effort.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116" name="Google Shape;3116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117" name="Google Shape;3117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8" name="Google Shape;3118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65"/>
          <p:cNvSpPr txBox="1"/>
          <p:nvPr>
            <p:ph idx="3" type="body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Define Incident Response and its purpose as it relates to cybersecurity.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Articulate typical Incident Response goals.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Define the purpose of a security operations center (SOC).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Evaluate whether or not to outsource an SOC depending on the specific needs of a company. </a:t>
            </a:r>
            <a:endParaRPr sz="1800"/>
          </a:p>
        </p:txBody>
      </p:sp>
      <p:sp>
        <p:nvSpPr>
          <p:cNvPr id="3120" name="Google Shape;3120;p165"/>
          <p:cNvSpPr/>
          <p:nvPr/>
        </p:nvSpPr>
        <p:spPr>
          <a:xfrm>
            <a:off x="416025" y="1238550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65"/>
          <p:cNvSpPr/>
          <p:nvPr/>
        </p:nvSpPr>
        <p:spPr>
          <a:xfrm>
            <a:off x="416025" y="1791825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65"/>
          <p:cNvSpPr/>
          <p:nvPr/>
        </p:nvSpPr>
        <p:spPr>
          <a:xfrm>
            <a:off x="416025" y="2345100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165"/>
          <p:cNvSpPr/>
          <p:nvPr/>
        </p:nvSpPr>
        <p:spPr>
          <a:xfrm>
            <a:off x="416025" y="2917600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Example </a:t>
            </a:r>
            <a:endParaRPr/>
          </a:p>
        </p:txBody>
      </p:sp>
      <p:sp>
        <p:nvSpPr>
          <p:cNvPr id="3326" name="Google Shape;3326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These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are questions an IR plan should answer for a production web server incident: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7" name="Google Shape;3327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8" name="Google Shape;3328;p1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18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Do you immediately take the server offline and send a notification?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Who makes the decision to shut it down?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Do you need management approval to shut systems down?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Who needs to be notified?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Will it affect company revenue or customer experience?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At what point do you involve the Public Relations department?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At what point do you involve the legal team?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Who communicates the issue with the executive team?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Planning</a:t>
            </a:r>
            <a:endParaRPr/>
          </a:p>
        </p:txBody>
      </p:sp>
      <p:sp>
        <p:nvSpPr>
          <p:cNvPr id="3335" name="Google Shape;3335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different technical teams may be involved in the process: </a:t>
            </a:r>
            <a:endParaRPr/>
          </a:p>
        </p:txBody>
      </p:sp>
      <p:sp>
        <p:nvSpPr>
          <p:cNvPr id="3336" name="Google Shape;3336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7" name="Google Shape;3337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18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IR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 Engineering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</a:t>
            </a:r>
            <a:r>
              <a:rPr lang="en" sz="1800"/>
              <a:t> Management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 Compliance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Technical Staff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Legal, Human Resources and Public Relations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Law Enforcement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</a:t>
            </a:r>
            <a:endParaRPr/>
          </a:p>
        </p:txBody>
      </p:sp>
      <p:sp>
        <p:nvSpPr>
          <p:cNvPr id="3344" name="Google Shape;3344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After the plan is in place...</a:t>
            </a:r>
            <a:endParaRPr i="1"/>
          </a:p>
        </p:txBody>
      </p:sp>
      <p:sp>
        <p:nvSpPr>
          <p:cNvPr id="3345" name="Google Shape;3345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6" name="Google Shape;3346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18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Security teams should have </a:t>
            </a:r>
            <a:r>
              <a:rPr b="1" lang="en" sz="1800">
                <a:solidFill>
                  <a:srgbClr val="0B5394"/>
                </a:solidFill>
              </a:rPr>
              <a:t>regular, scheduled exercises</a:t>
            </a:r>
            <a:r>
              <a:rPr lang="en" sz="1800"/>
              <a:t> to test response plans efficiency on non-production systems.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Organizations should also have regular </a:t>
            </a:r>
            <a:r>
              <a:rPr b="1" lang="en" sz="1800">
                <a:solidFill>
                  <a:srgbClr val="351C75"/>
                </a:solidFill>
              </a:rPr>
              <a:t>tabletop exercises</a:t>
            </a:r>
            <a:r>
              <a:rPr lang="en" sz="1800"/>
              <a:t> throughout the year. With each incident and exercise, the response should be evaluated and documented.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ability to effectively execute a plan and make these decisions can be critical to a company's </a:t>
            </a:r>
            <a:r>
              <a:rPr b="1" lang="en" sz="1800">
                <a:solidFill>
                  <a:srgbClr val="85200C"/>
                </a:solidFill>
              </a:rPr>
              <a:t>bottom line</a:t>
            </a:r>
            <a:r>
              <a:rPr lang="en" sz="1800"/>
              <a:t>. (Under Armour vs. Uber)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UnderArmour vs. Uber</a:t>
            </a:r>
            <a:endParaRPr/>
          </a:p>
        </p:txBody>
      </p:sp>
      <p:sp>
        <p:nvSpPr>
          <p:cNvPr id="3353" name="Google Shape;3353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ability to effectively execute a plan and make these decisions can be critical to a company's </a:t>
            </a:r>
            <a:r>
              <a:rPr b="1" lang="en">
                <a:solidFill>
                  <a:srgbClr val="85200C"/>
                </a:solidFill>
              </a:rPr>
              <a:t>bottom line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5" name="Google Shape;3355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186"/>
          <p:cNvSpPr txBox="1"/>
          <p:nvPr>
            <p:ph idx="3" type="body"/>
          </p:nvPr>
        </p:nvSpPr>
        <p:spPr>
          <a:xfrm>
            <a:off x="175" y="1668775"/>
            <a:ext cx="9144000" cy="3237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366D6"/>
                </a:solidFill>
                <a:hlinkClick r:id="rId3"/>
              </a:rPr>
              <a:t>UnderArmour</a:t>
            </a:r>
            <a:r>
              <a:rPr lang="en" sz="1800">
                <a:solidFill>
                  <a:srgbClr val="24292E"/>
                </a:solidFill>
              </a:rPr>
              <a:t> </a:t>
            </a:r>
            <a:r>
              <a:rPr lang="en" sz="1800"/>
              <a:t>reported a breach within a week of it </a:t>
            </a:r>
            <a:r>
              <a:rPr lang="en" sz="1800"/>
              <a:t>occurring</a:t>
            </a:r>
            <a:r>
              <a:rPr lang="en" sz="1800"/>
              <a:t>, letting all of their affected users know and mitigating any further damage to their reputation.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366D6"/>
                </a:solidFill>
                <a:hlinkClick r:id="rId4"/>
              </a:rPr>
              <a:t>Uber</a:t>
            </a:r>
            <a:r>
              <a:rPr lang="en" sz="1800"/>
              <a:t>, on the other hand, had to pay 148 million dollars because they tried to cover up a breach.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p18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362" name="Google Shape;3362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3" name="Google Shape;3363;p1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187"/>
          <p:cNvSpPr txBox="1"/>
          <p:nvPr>
            <p:ph idx="2" type="title"/>
          </p:nvPr>
        </p:nvSpPr>
        <p:spPr>
          <a:xfrm>
            <a:off x="274350" y="10337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Interpreting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IR Plans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 this activity, you will compare and contrast four incident response plans from different companies.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0" name="Google Shape;3370;p1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188"/>
          <p:cNvSpPr txBox="1"/>
          <p:nvPr/>
        </p:nvSpPr>
        <p:spPr>
          <a:xfrm>
            <a:off x="3102000" y="3676850"/>
            <a:ext cx="29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990000"/>
                </a:solidFill>
                <a:latin typeface="Roboto Light"/>
                <a:ea typeface="Roboto Light"/>
                <a:cs typeface="Roboto Light"/>
                <a:sym typeface="Roboto Light"/>
              </a:rPr>
              <a:t>Interpreting IR Plans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5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Interpreting IR Plans Review</a:t>
            </a:r>
            <a:endParaRPr/>
          </a:p>
        </p:txBody>
      </p:sp>
      <p:sp>
        <p:nvSpPr>
          <p:cNvPr id="3377" name="Google Shape;3377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industry / institution did each organization belong to?</a:t>
            </a:r>
            <a:endParaRPr/>
          </a:p>
        </p:txBody>
      </p:sp>
      <p:sp>
        <p:nvSpPr>
          <p:cNvPr id="3378" name="Google Shape;3378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9" name="Google Shape;3379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18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Homeland Security: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Carnegie </a:t>
            </a:r>
            <a:r>
              <a:rPr lang="en" sz="1800"/>
              <a:t>Mellon: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State of Oregon: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Virginia Tech: 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Interpreting IR Plans Review</a:t>
            </a:r>
            <a:endParaRPr/>
          </a:p>
        </p:txBody>
      </p:sp>
      <p:sp>
        <p:nvSpPr>
          <p:cNvPr id="3386" name="Google Shape;3386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industry / institution did each organization belong to?</a:t>
            </a:r>
            <a:endParaRPr/>
          </a:p>
        </p:txBody>
      </p:sp>
      <p:sp>
        <p:nvSpPr>
          <p:cNvPr id="3387" name="Google Shape;3387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8" name="Google Shape;3388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19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Homeland Security: </a:t>
            </a:r>
            <a:r>
              <a:rPr lang="en" sz="1800">
                <a:highlight>
                  <a:srgbClr val="FFFF00"/>
                </a:highlight>
              </a:rPr>
              <a:t>National Government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Carnegie Mellon: </a:t>
            </a:r>
            <a:r>
              <a:rPr lang="en" sz="1800">
                <a:highlight>
                  <a:srgbClr val="FFFF00"/>
                </a:highlight>
              </a:rPr>
              <a:t>Private University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State of Oregon: </a:t>
            </a:r>
            <a:r>
              <a:rPr lang="en" sz="1800">
                <a:highlight>
                  <a:srgbClr val="FFFF00"/>
                </a:highlight>
              </a:rPr>
              <a:t>State Government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Virginia Tech: </a:t>
            </a:r>
            <a:r>
              <a:rPr lang="en" sz="1800">
                <a:highlight>
                  <a:srgbClr val="FFFF00"/>
                </a:highlight>
              </a:rPr>
              <a:t>Public University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</a:t>
            </a:r>
            <a:r>
              <a:rPr lang="en"/>
              <a:t> IR Plans Review</a:t>
            </a:r>
            <a:endParaRPr/>
          </a:p>
        </p:txBody>
      </p:sp>
      <p:sp>
        <p:nvSpPr>
          <p:cNvPr id="3395" name="Google Shape;3395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sections do most of the documents have in common?</a:t>
            </a:r>
            <a:endParaRPr/>
          </a:p>
        </p:txBody>
      </p:sp>
      <p:sp>
        <p:nvSpPr>
          <p:cNvPr id="3396" name="Google Shape;3396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7" name="Google Shape;3397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03" name="Google Shape;3403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sections do most of the documents have in common?</a:t>
            </a:r>
            <a:endParaRPr/>
          </a:p>
        </p:txBody>
      </p:sp>
      <p:sp>
        <p:nvSpPr>
          <p:cNvPr id="3404" name="Google Shape;3404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5" name="Google Shape;3405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19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Introduction, Purpose and Scope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Authority, Training, and Definitions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Preparation, Detection and Containment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66"/>
          <p:cNvSpPr txBox="1"/>
          <p:nvPr>
            <p:ph type="title"/>
          </p:nvPr>
        </p:nvSpPr>
        <p:spPr>
          <a:xfrm>
            <a:off x="182100" y="1819500"/>
            <a:ext cx="85953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Introduction to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Incident Response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29" name="Google Shape;3129;p1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0" name="Google Shape;3130;p16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1" name="Google Shape;3131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12" name="Google Shape;3412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there are several common sections amongst the documents, these plans are quite distinct, each with unique topics to fit their specific needs: </a:t>
            </a:r>
            <a:endParaRPr/>
          </a:p>
        </p:txBody>
      </p:sp>
      <p:sp>
        <p:nvSpPr>
          <p:cNvPr id="3413" name="Google Shape;3413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4" name="Google Shape;3414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20" name="Google Shape;3420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there are several common sections amongst the documents, these plans are quite distinct, each with unique topics to fit their specific needs: </a:t>
            </a:r>
            <a:endParaRPr/>
          </a:p>
        </p:txBody>
      </p:sp>
      <p:sp>
        <p:nvSpPr>
          <p:cNvPr id="3421" name="Google Shape;3421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2" name="Google Shape;3422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194"/>
          <p:cNvSpPr txBox="1"/>
          <p:nvPr>
            <p:ph idx="3" type="body"/>
          </p:nvPr>
        </p:nvSpPr>
        <p:spPr>
          <a:xfrm>
            <a:off x="175" y="1500600"/>
            <a:ext cx="9144000" cy="3405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Themes where content differs for each organization: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Executive Summary, Document Structure, Audience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Insider Threats, Communications, Private Sector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Access Control, Forensics, Escalation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29" name="Google Shape;3429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find anything particularly interesting or useful? </a:t>
            </a:r>
            <a:endParaRPr/>
          </a:p>
        </p:txBody>
      </p:sp>
      <p:sp>
        <p:nvSpPr>
          <p:cNvPr id="3430" name="Google Shape;3430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1" name="Google Shape;3431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1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Answers will vary.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38" name="Google Shape;3438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Homeland Security (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National Government)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439" name="Google Shape;3439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0" name="Google Shape;3440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19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document is meant to be a framework, not a tactical or operational plan.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Many departments follow this plan, including the Department of Justice, the FBI, the NCIJTF, and the DHS.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plan has a “Guiding Principles” section that affected parties should follow.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This plan also distinguishes between “Cyber Incident” and “Significant Cyber Incident”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47" name="Google Shape;3447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Carnegie Mellon (Private University)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448" name="Google Shape;3448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9" name="Google Shape;3449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19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Carnegie Mellon has an entire “office” that is </a:t>
            </a:r>
            <a:r>
              <a:rPr lang="en" sz="1800"/>
              <a:t>responsible for handling this document.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Describes an “Event” as an exception outside normal operations.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Mentions both personally identifiable information and protected health information.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Carnegie Mellon calls their analysts “Incident Response Handlers”. 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56" name="Google Shape;3456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The State of Oregon (State Government)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457" name="Google Shape;3457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8" name="Google Shape;3458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19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Oregon state plan seems less official than the National plan.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is a CISO position for the state of Oregon who is responsible for statewide information security.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Oregon also has a </a:t>
            </a:r>
            <a:r>
              <a:rPr lang="en" sz="1800"/>
              <a:t>position</a:t>
            </a:r>
            <a:r>
              <a:rPr lang="en" sz="1800"/>
              <a:t> called an “Incident Commander” that seems to resemble an SOC Analyst role.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Oregon keeps a full-time “Enterprise Security Office” (ESO) on staff </a:t>
            </a:r>
            <a:r>
              <a:rPr lang="en" sz="1800"/>
              <a:t>whose</a:t>
            </a:r>
            <a:r>
              <a:rPr lang="en" sz="1800"/>
              <a:t> primary focus is to analyze, but not detect incidents. 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65" name="Google Shape;3465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Virginia Tech (Public University)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466" name="Google Shape;3466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7" name="Google Shape;3467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9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VT has a </a:t>
            </a:r>
            <a:r>
              <a:rPr lang="en" sz="1800"/>
              <a:t>checklist</a:t>
            </a:r>
            <a:r>
              <a:rPr lang="en" sz="1800"/>
              <a:t> to follow Incident Handling.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Addresses very specific attacks, like botnet DDoS attacks and ransom attacks.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Includes a chart of the changes that occured to the document. 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20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</a:t>
            </a:r>
            <a:endParaRPr/>
          </a:p>
        </p:txBody>
      </p:sp>
      <p:sp>
        <p:nvSpPr>
          <p:cNvPr id="3474" name="Google Shape;3474;p2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5" name="Google Shape;3475;p20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6" name="Google Shape;3476;p2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Creating a Playbook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82" name="Google Shape;3482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outline should cover each of the following steps:  </a:t>
            </a:r>
            <a:endParaRPr/>
          </a:p>
        </p:txBody>
      </p:sp>
      <p:sp>
        <p:nvSpPr>
          <p:cNvPr id="3483" name="Google Shape;3483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4" name="Google Shape;3484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20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Preparation </a:t>
            </a:r>
            <a:endParaRPr sz="1800"/>
          </a:p>
        </p:txBody>
      </p:sp>
      <p:sp>
        <p:nvSpPr>
          <p:cNvPr id="3486" name="Google Shape;3486;p20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Detection and Analysis</a:t>
            </a:r>
            <a:endParaRPr sz="1800"/>
          </a:p>
        </p:txBody>
      </p:sp>
      <p:sp>
        <p:nvSpPr>
          <p:cNvPr id="3487" name="Google Shape;3487;p20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Containment, </a:t>
            </a:r>
            <a:r>
              <a:rPr lang="en" sz="1800">
                <a:solidFill>
                  <a:srgbClr val="24292E"/>
                </a:solidFill>
              </a:rPr>
              <a:t>Eradication</a:t>
            </a:r>
            <a:r>
              <a:rPr lang="en" sz="1800">
                <a:solidFill>
                  <a:srgbClr val="24292E"/>
                </a:solidFill>
              </a:rPr>
              <a:t> and Recovery</a:t>
            </a:r>
            <a:endParaRPr sz="1800"/>
          </a:p>
        </p:txBody>
      </p:sp>
      <p:sp>
        <p:nvSpPr>
          <p:cNvPr id="3488" name="Google Shape;3488;p20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Post-Incident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2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p20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3494" name="Google Shape;3494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5" name="Google Shape;3495;p2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20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 </a:t>
            </a:r>
            <a:r>
              <a:rPr b="1"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Creating a Playbook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 this activity, we will create a playbook for a specific scenario and then compare it to the IR plans from the previous exercise.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Incident Response</a:t>
            </a:r>
            <a:endParaRPr/>
          </a:p>
        </p:txBody>
      </p:sp>
      <p:sp>
        <p:nvSpPr>
          <p:cNvPr id="3137" name="Google Shape;3137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There are a lot of incidents out there...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3138" name="Google Shape;3138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9" name="Google Shape;3139;p1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167"/>
          <p:cNvSpPr txBox="1"/>
          <p:nvPr/>
        </p:nvSpPr>
        <p:spPr>
          <a:xfrm>
            <a:off x="547475" y="1473425"/>
            <a:ext cx="87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Malware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1" name="Google Shape;3141;p167"/>
          <p:cNvSpPr txBox="1"/>
          <p:nvPr/>
        </p:nvSpPr>
        <p:spPr>
          <a:xfrm>
            <a:off x="1797800" y="1328225"/>
            <a:ext cx="2027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DDoS and Botnet attack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167"/>
          <p:cNvSpPr txBox="1"/>
          <p:nvPr/>
        </p:nvSpPr>
        <p:spPr>
          <a:xfrm>
            <a:off x="4440575" y="1473425"/>
            <a:ext cx="87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3143" name="Google Shape;3143;p167"/>
          <p:cNvSpPr txBox="1"/>
          <p:nvPr/>
        </p:nvSpPr>
        <p:spPr>
          <a:xfrm>
            <a:off x="1200725" y="2199925"/>
            <a:ext cx="1232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breach</a:t>
            </a:r>
            <a:endParaRPr/>
          </a:p>
        </p:txBody>
      </p:sp>
      <p:sp>
        <p:nvSpPr>
          <p:cNvPr id="3144" name="Google Shape;3144;p167"/>
          <p:cNvSpPr txBox="1"/>
          <p:nvPr/>
        </p:nvSpPr>
        <p:spPr>
          <a:xfrm>
            <a:off x="3314700" y="1980350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67"/>
          <p:cNvSpPr txBox="1"/>
          <p:nvPr/>
        </p:nvSpPr>
        <p:spPr>
          <a:xfrm>
            <a:off x="6242150" y="1216425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67"/>
          <p:cNvSpPr txBox="1"/>
          <p:nvPr/>
        </p:nvSpPr>
        <p:spPr>
          <a:xfrm>
            <a:off x="5941725" y="2078425"/>
            <a:ext cx="1840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Attrition</a:t>
            </a:r>
            <a:r>
              <a:rPr lang="en"/>
              <a:t>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67"/>
          <p:cNvSpPr txBox="1"/>
          <p:nvPr/>
        </p:nvSpPr>
        <p:spPr>
          <a:xfrm>
            <a:off x="4440575" y="2319575"/>
            <a:ext cx="18408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Theft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</a:t>
            </a:r>
            <a:endParaRPr/>
          </a:p>
        </p:txBody>
      </p:sp>
      <p:sp>
        <p:nvSpPr>
          <p:cNvPr id="3502" name="Google Shape;3502;p2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Get creative setting up the scenario!</a:t>
            </a:r>
            <a:endParaRPr i="1"/>
          </a:p>
        </p:txBody>
      </p:sp>
      <p:sp>
        <p:nvSpPr>
          <p:cNvPr id="3503" name="Google Shape;3503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4" name="Google Shape;3504;p2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20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type of company are we making a plan for?</a:t>
            </a:r>
            <a:endParaRPr sz="1800"/>
          </a:p>
        </p:txBody>
      </p:sp>
      <p:sp>
        <p:nvSpPr>
          <p:cNvPr id="3506" name="Google Shape;3506;p20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we name the company?</a:t>
            </a:r>
            <a:endParaRPr sz="1800"/>
          </a:p>
        </p:txBody>
      </p:sp>
      <p:sp>
        <p:nvSpPr>
          <p:cNvPr id="3507" name="Google Shape;3507;p20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incident should we have the playbook address?</a:t>
            </a:r>
            <a:endParaRPr sz="1800"/>
          </a:p>
        </p:txBody>
      </p:sp>
      <p:sp>
        <p:nvSpPr>
          <p:cNvPr id="3508" name="Google Shape;3508;p20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begin adding to the playbook by including a way to determine </a:t>
            </a:r>
            <a:r>
              <a:rPr i="1" lang="en"/>
              <a:t>how </a:t>
            </a:r>
            <a:r>
              <a:rPr lang="en"/>
              <a:t>we would know if the incident occured.</a:t>
            </a:r>
            <a:endParaRPr/>
          </a:p>
        </p:txBody>
      </p:sp>
      <p:sp>
        <p:nvSpPr>
          <p:cNvPr id="3509" name="Google Shape;3509;p203"/>
          <p:cNvSpPr/>
          <p:nvPr/>
        </p:nvSpPr>
        <p:spPr>
          <a:xfrm>
            <a:off x="422075" y="3814225"/>
            <a:ext cx="8579100" cy="83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 Example Review</a:t>
            </a:r>
            <a:endParaRPr/>
          </a:p>
        </p:txBody>
      </p:sp>
      <p:sp>
        <p:nvSpPr>
          <p:cNvPr id="3515" name="Google Shape;3515;p2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90000"/>
                </a:solidFill>
              </a:rPr>
              <a:t>1. Prepare</a:t>
            </a:r>
            <a:endParaRPr b="1" sz="2200">
              <a:solidFill>
                <a:srgbClr val="990000"/>
              </a:solidFill>
            </a:endParaRPr>
          </a:p>
        </p:txBody>
      </p:sp>
      <p:sp>
        <p:nvSpPr>
          <p:cNvPr id="3516" name="Google Shape;3516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7" name="Google Shape;3517;p2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20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Determine how to handle hardware and software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System Documentation, network diagrams, baselines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Clean OS and application images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Specify who is monitoring and who is responding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Specify the key stakeholders and their contact info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 </a:t>
            </a:r>
            <a:r>
              <a:rPr lang="en">
                <a:solidFill>
                  <a:schemeClr val="dk1"/>
                </a:solidFill>
              </a:rPr>
              <a:t>Example Review</a:t>
            </a:r>
            <a:endParaRPr/>
          </a:p>
        </p:txBody>
      </p:sp>
      <p:sp>
        <p:nvSpPr>
          <p:cNvPr id="3524" name="Google Shape;3524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73763"/>
                </a:solidFill>
              </a:rPr>
              <a:t>2. Detect and Analyze</a:t>
            </a:r>
            <a:endParaRPr b="1" sz="2200">
              <a:solidFill>
                <a:srgbClr val="073763"/>
              </a:solidFill>
            </a:endParaRPr>
          </a:p>
        </p:txBody>
      </p:sp>
      <p:sp>
        <p:nvSpPr>
          <p:cNvPr id="3525" name="Google Shape;3525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6" name="Google Shape;3526;p2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20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Determine if an incident occured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</a:rPr>
              <a:t>System logs and IDS / IPS system alerts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Anti-virus software alerts,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Host-based monitor detecting configuration changes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Network traffic anomalies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</a:rPr>
              <a:t>Document the characteristics and indicators of threats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Determine the business impact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Determine the incident priority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 </a:t>
            </a:r>
            <a:r>
              <a:rPr lang="en">
                <a:solidFill>
                  <a:schemeClr val="dk1"/>
                </a:solidFill>
              </a:rPr>
              <a:t>Example Review</a:t>
            </a:r>
            <a:endParaRPr/>
          </a:p>
        </p:txBody>
      </p:sp>
      <p:sp>
        <p:nvSpPr>
          <p:cNvPr id="3533" name="Google Shape;3533;p2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51C75"/>
                </a:solidFill>
              </a:rPr>
              <a:t>3.</a:t>
            </a:r>
            <a:r>
              <a:rPr b="1" lang="en" sz="2200">
                <a:solidFill>
                  <a:srgbClr val="351C75"/>
                </a:solidFill>
              </a:rPr>
              <a:t> Contain, Eradicate, and Recover</a:t>
            </a:r>
            <a:endParaRPr b="1" sz="2200">
              <a:solidFill>
                <a:srgbClr val="351C75"/>
              </a:solidFill>
            </a:endParaRPr>
          </a:p>
        </p:txBody>
      </p:sp>
      <p:sp>
        <p:nvSpPr>
          <p:cNvPr id="3534" name="Google Shape;3534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5" name="Google Shape;3535;p2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20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System Isolation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Disable breached user accounts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Replace compromised files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Determine which systems were affected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Identify attack tools, methods, vectors, vulnerabilities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Communicate with relevant teams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Verify incident is removed with updated monitoring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Recover affected systems or restore from backup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 </a:t>
            </a:r>
            <a:r>
              <a:rPr lang="en">
                <a:solidFill>
                  <a:schemeClr val="dk1"/>
                </a:solidFill>
              </a:rPr>
              <a:t>Example Review</a:t>
            </a:r>
            <a:endParaRPr/>
          </a:p>
        </p:txBody>
      </p:sp>
      <p:sp>
        <p:nvSpPr>
          <p:cNvPr id="3542" name="Google Shape;3542;p2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45F06"/>
                </a:solidFill>
              </a:rPr>
              <a:t>4. Post-Incident</a:t>
            </a:r>
            <a:endParaRPr b="1" sz="2200">
              <a:solidFill>
                <a:srgbClr val="B45F06"/>
              </a:solidFill>
            </a:endParaRPr>
          </a:p>
        </p:txBody>
      </p:sp>
      <p:sp>
        <p:nvSpPr>
          <p:cNvPr id="3543" name="Google Shape;3543;p2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4" name="Google Shape;3544;p2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20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Learn and improve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Post-Incident meeting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Review detailed time-stamp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Re-evaluate IR plan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Update system alert to make more accurate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Review changes applied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Update response workflow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Document report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2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209"/>
          <p:cNvSpPr txBox="1"/>
          <p:nvPr>
            <p:ph type="title"/>
          </p:nvPr>
        </p:nvSpPr>
        <p:spPr>
          <a:xfrm>
            <a:off x="1123650" y="1825750"/>
            <a:ext cx="68967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NIST Guide for Incident Response</a:t>
            </a:r>
            <a:endParaRPr/>
          </a:p>
        </p:txBody>
      </p:sp>
      <p:sp>
        <p:nvSpPr>
          <p:cNvPr id="3556" name="Google Shape;3556;p2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7" name="Google Shape;3557;p20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8" name="Google Shape;3558;p2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2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NIST Guide for Computer Security Incident Handling</a:t>
            </a:r>
            <a:endParaRPr/>
          </a:p>
        </p:txBody>
      </p:sp>
      <p:sp>
        <p:nvSpPr>
          <p:cNvPr id="3564" name="Google Shape;3564;p2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5" name="Google Shape;3565;p2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6" name="Google Shape;3566;p210"/>
          <p:cNvSpPr txBox="1"/>
          <p:nvPr>
            <p:ph idx="3" type="body"/>
          </p:nvPr>
        </p:nvSpPr>
        <p:spPr>
          <a:xfrm>
            <a:off x="0" y="858563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NIST Guide</a:t>
            </a:r>
            <a:r>
              <a:rPr lang="en" sz="1800"/>
              <a:t> is </a:t>
            </a:r>
            <a:r>
              <a:rPr lang="en" sz="1800"/>
              <a:t>the</a:t>
            </a:r>
            <a:r>
              <a:rPr b="1" lang="en" sz="1800"/>
              <a:t> </a:t>
            </a:r>
            <a:r>
              <a:rPr lang="en" sz="1800"/>
              <a:t>industry standard for Incident Response.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contains very detailed  descriptions of plans and processes for specific incidents.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Companies can also use the NIST standard as a framework for building out their own plans, only incorporating the items that make sense for them.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Incident Response plans must be continually executed, assessed and updated in order to keep up with current threats.  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21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3572" name="Google Shape;3572;p2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3" name="Google Shape;3573;p2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21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NIST Template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 this activity, you will use the NIST plan to assess the incident response plans we reviewed in the previous activity.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Instructions sent via Slack.</a:t>
            </a:r>
            <a:endParaRPr b="1"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2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0" name="Google Shape;3580;p2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212"/>
          <p:cNvSpPr txBox="1"/>
          <p:nvPr/>
        </p:nvSpPr>
        <p:spPr>
          <a:xfrm>
            <a:off x="3102000" y="3676850"/>
            <a:ext cx="29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990000"/>
                </a:solidFill>
                <a:latin typeface="Roboto Light"/>
                <a:ea typeface="Roboto Light"/>
                <a:cs typeface="Roboto Light"/>
                <a:sym typeface="Roboto Light"/>
              </a:rPr>
              <a:t>Interpreting IR Plans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Incident Response</a:t>
            </a:r>
            <a:endParaRPr/>
          </a:p>
        </p:txBody>
      </p:sp>
      <p:sp>
        <p:nvSpPr>
          <p:cNvPr id="3153" name="Google Shape;3153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There are a lot of incidents out there...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3154" name="Google Shape;3154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5" name="Google Shape;3155;p1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68"/>
          <p:cNvSpPr txBox="1"/>
          <p:nvPr/>
        </p:nvSpPr>
        <p:spPr>
          <a:xfrm>
            <a:off x="547475" y="1473425"/>
            <a:ext cx="87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Malware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7" name="Google Shape;3157;p168"/>
          <p:cNvSpPr txBox="1"/>
          <p:nvPr/>
        </p:nvSpPr>
        <p:spPr>
          <a:xfrm>
            <a:off x="1797800" y="1328225"/>
            <a:ext cx="2027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DDoS and Botnet attack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68"/>
          <p:cNvSpPr txBox="1"/>
          <p:nvPr/>
        </p:nvSpPr>
        <p:spPr>
          <a:xfrm>
            <a:off x="4440575" y="1473425"/>
            <a:ext cx="87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3159" name="Google Shape;3159;p168"/>
          <p:cNvSpPr txBox="1"/>
          <p:nvPr/>
        </p:nvSpPr>
        <p:spPr>
          <a:xfrm>
            <a:off x="1200725" y="2199925"/>
            <a:ext cx="1232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breach</a:t>
            </a:r>
            <a:endParaRPr/>
          </a:p>
        </p:txBody>
      </p:sp>
      <p:sp>
        <p:nvSpPr>
          <p:cNvPr id="3160" name="Google Shape;3160;p168"/>
          <p:cNvSpPr txBox="1"/>
          <p:nvPr/>
        </p:nvSpPr>
        <p:spPr>
          <a:xfrm>
            <a:off x="3314700" y="1980350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68"/>
          <p:cNvSpPr txBox="1"/>
          <p:nvPr/>
        </p:nvSpPr>
        <p:spPr>
          <a:xfrm>
            <a:off x="6242150" y="1216425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68"/>
          <p:cNvSpPr txBox="1"/>
          <p:nvPr/>
        </p:nvSpPr>
        <p:spPr>
          <a:xfrm>
            <a:off x="5941725" y="2078425"/>
            <a:ext cx="1840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Attrition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168"/>
          <p:cNvSpPr txBox="1"/>
          <p:nvPr>
            <p:ph idx="1" type="subTitle"/>
          </p:nvPr>
        </p:nvSpPr>
        <p:spPr>
          <a:xfrm>
            <a:off x="0" y="2887763"/>
            <a:ext cx="8697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And we have many security systems in place...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3164" name="Google Shape;3164;p168"/>
          <p:cNvSpPr txBox="1"/>
          <p:nvPr/>
        </p:nvSpPr>
        <p:spPr>
          <a:xfrm>
            <a:off x="396150" y="3575625"/>
            <a:ext cx="2358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System Firewalls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168"/>
          <p:cNvSpPr txBox="1"/>
          <p:nvPr/>
        </p:nvSpPr>
        <p:spPr>
          <a:xfrm>
            <a:off x="1099350" y="4230488"/>
            <a:ext cx="3264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Intrusion Prevention Systems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168"/>
          <p:cNvSpPr txBox="1"/>
          <p:nvPr/>
        </p:nvSpPr>
        <p:spPr>
          <a:xfrm>
            <a:off x="4229125" y="3613488"/>
            <a:ext cx="301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Application Security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168"/>
          <p:cNvSpPr txBox="1"/>
          <p:nvPr/>
        </p:nvSpPr>
        <p:spPr>
          <a:xfrm>
            <a:off x="4994825" y="4339200"/>
            <a:ext cx="3669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Network Security Firewalls</a:t>
            </a:r>
            <a:endParaRPr sz="1800"/>
          </a:p>
        </p:txBody>
      </p:sp>
      <p:sp>
        <p:nvSpPr>
          <p:cNvPr id="3168" name="Google Shape;3168;p168"/>
          <p:cNvSpPr txBox="1"/>
          <p:nvPr/>
        </p:nvSpPr>
        <p:spPr>
          <a:xfrm>
            <a:off x="4440575" y="2319575"/>
            <a:ext cx="18408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Theft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7" name="Google Shape;3587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Template Review</a:t>
            </a:r>
            <a:endParaRPr/>
          </a:p>
        </p:txBody>
      </p:sp>
      <p:sp>
        <p:nvSpPr>
          <p:cNvPr id="3588" name="Google Shape;3588;p2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 good IR Plan should include the following: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89" name="Google Shape;3589;p2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Statement of management commitment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Purpose and objectives of the policy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Scope of the policy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Definition of computer security incidents and related terms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Organizational structure and definition of roles, responsibilities and levels of authority.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Prioritization or severity ratings of incidents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Performance measures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Reporting contact forms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2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2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Review</a:t>
            </a:r>
            <a:endParaRPr/>
          </a:p>
        </p:txBody>
      </p:sp>
      <p:sp>
        <p:nvSpPr>
          <p:cNvPr id="3597" name="Google Shape;3597;p2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National Government (Homeland Security)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598" name="Google Shape;3598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9" name="Google Shape;3599;p2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21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Clear purpose (summary) and scope sections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Includes definitions of incidents only (no related terms)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A lot of organizational structure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Includes a incident severity section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No specific performance measures or KPIs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Review</a:t>
            </a:r>
            <a:endParaRPr/>
          </a:p>
        </p:txBody>
      </p:sp>
      <p:sp>
        <p:nvSpPr>
          <p:cNvPr id="3606" name="Google Shape;3606;p2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University (Carnegie Mellon)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607" name="Google Shape;3607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8" name="Google Shape;3608;p2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9" name="Google Shape;3609;p21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Clear Purpose, Scope and Definitions sections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Organizational breakdown included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specific performance metrics mentioned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3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Google Shape;3614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Review</a:t>
            </a:r>
            <a:endParaRPr/>
          </a:p>
        </p:txBody>
      </p:sp>
      <p:sp>
        <p:nvSpPr>
          <p:cNvPr id="3615" name="Google Shape;3615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State Government (Oregon)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616" name="Google Shape;3616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7" name="Google Shape;3617;p2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21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Seems to jump right to organizational structure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specific “Scope” section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Strong definitions section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Good threat level chart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Review</a:t>
            </a:r>
            <a:endParaRPr/>
          </a:p>
        </p:txBody>
      </p:sp>
      <p:sp>
        <p:nvSpPr>
          <p:cNvPr id="3624" name="Google Shape;3624;p2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University</a:t>
            </a:r>
            <a:r>
              <a:rPr b="1" lang="en">
                <a:highlight>
                  <a:srgbClr val="FFFF00"/>
                </a:highlight>
              </a:rPr>
              <a:t> (Virginia Tech)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625" name="Google Shape;3625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6" name="Google Shape;3626;p2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7" name="Google Shape;3627;p21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Has no “Purpose and Scope” sections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Good organizational structure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Includes some severity ratings of incidents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</a:t>
            </a:r>
            <a:r>
              <a:rPr lang="en" sz="1800"/>
              <a:t>performance</a:t>
            </a:r>
            <a:r>
              <a:rPr lang="en" sz="1800"/>
              <a:t> metrics mentioned. 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p2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Team Metrics</a:t>
            </a:r>
            <a:endParaRPr/>
          </a:p>
        </p:txBody>
      </p:sp>
      <p:sp>
        <p:nvSpPr>
          <p:cNvPr id="3633" name="Google Shape;3633;p2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4" name="Google Shape;3634;p21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5" name="Google Shape;3635;p2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2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Team Metrics</a:t>
            </a:r>
            <a:endParaRPr/>
          </a:p>
        </p:txBody>
      </p:sp>
      <p:sp>
        <p:nvSpPr>
          <p:cNvPr id="3641" name="Google Shape;3641;p219"/>
          <p:cNvSpPr txBox="1"/>
          <p:nvPr>
            <p:ph idx="1" type="subTitle"/>
          </p:nvPr>
        </p:nvSpPr>
        <p:spPr>
          <a:xfrm>
            <a:off x="0" y="675975"/>
            <a:ext cx="9144000" cy="73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monitoring in very important in order to judge if a team is effective and to make any policy adjustment when necessary.  </a:t>
            </a:r>
            <a:endParaRPr/>
          </a:p>
        </p:txBody>
      </p:sp>
      <p:sp>
        <p:nvSpPr>
          <p:cNvPr id="3642" name="Google Shape;3642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3" name="Google Shape;3643;p2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219"/>
          <p:cNvSpPr txBox="1"/>
          <p:nvPr>
            <p:ph idx="3" type="body"/>
          </p:nvPr>
        </p:nvSpPr>
        <p:spPr>
          <a:xfrm>
            <a:off x="175" y="1217175"/>
            <a:ext cx="9144000" cy="3689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Organizations call this measurements metrics or </a:t>
            </a:r>
            <a:r>
              <a:rPr b="1" lang="en" sz="1800">
                <a:solidFill>
                  <a:srgbClr val="24292E"/>
                </a:solidFill>
              </a:rPr>
              <a:t>Key Performance Indicators (KPIs)</a:t>
            </a:r>
            <a:endParaRPr b="1"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Metrics can assess the efficiency the IR team as a whole, a particular </a:t>
            </a:r>
            <a:r>
              <a:rPr lang="en" sz="1800">
                <a:solidFill>
                  <a:srgbClr val="24292E"/>
                </a:solidFill>
              </a:rPr>
              <a:t>tier</a:t>
            </a:r>
            <a:r>
              <a:rPr lang="en" sz="1800">
                <a:solidFill>
                  <a:srgbClr val="24292E"/>
                </a:solidFill>
              </a:rPr>
              <a:t>, or even each specific member. 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The more metrics that an IR team keeps track of, the more they can drive </a:t>
            </a:r>
            <a:r>
              <a:rPr lang="en" sz="1800">
                <a:solidFill>
                  <a:srgbClr val="24292E"/>
                </a:solidFill>
              </a:rPr>
              <a:t>improvements</a:t>
            </a:r>
            <a:r>
              <a:rPr lang="en" sz="1800">
                <a:solidFill>
                  <a:srgbClr val="24292E"/>
                </a:solidFill>
              </a:rPr>
              <a:t>. 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SOC Team Metrics</a:t>
            </a:r>
            <a:endParaRPr/>
          </a:p>
        </p:txBody>
      </p:sp>
      <p:sp>
        <p:nvSpPr>
          <p:cNvPr id="3650" name="Google Shape;3650;p2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 SOC team metrics: </a:t>
            </a:r>
            <a:endParaRPr/>
          </a:p>
        </p:txBody>
      </p:sp>
      <p:sp>
        <p:nvSpPr>
          <p:cNvPr id="3651" name="Google Shape;3651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2" name="Google Shape;3652;p2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2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Mean time to respond to an incident (MTTR)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Time from detection to resolution by analyst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Time from detection to resolution by shift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Percentage of incidents escalated to Tier 2 analysts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Percentage of incidents escalated to Tier 3 or forensics analysts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Percentage of false positives by system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Percentage of </a:t>
            </a:r>
            <a:r>
              <a:rPr lang="en" sz="1800">
                <a:solidFill>
                  <a:srgbClr val="24292E"/>
                </a:solidFill>
              </a:rPr>
              <a:t>recurring</a:t>
            </a:r>
            <a:r>
              <a:rPr lang="en" sz="1800">
                <a:solidFill>
                  <a:srgbClr val="24292E"/>
                </a:solidFill>
              </a:rPr>
              <a:t> incidents by system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Number of incidents handled by week/month/year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221"/>
          <p:cNvSpPr txBox="1"/>
          <p:nvPr>
            <p:ph type="title"/>
          </p:nvPr>
        </p:nvSpPr>
        <p:spPr>
          <a:xfrm>
            <a:off x="1797875" y="2102000"/>
            <a:ext cx="5319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 outsourcing an SOC to a third party provider a valid security plan?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59" name="Google Shape;3659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0" name="Google Shape;3660;p2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2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outsourcing an SOC to a third party provider a valid security plan?</a:t>
            </a:r>
            <a:endParaRPr/>
          </a:p>
        </p:txBody>
      </p:sp>
      <p:sp>
        <p:nvSpPr>
          <p:cNvPr id="3666" name="Google Shape;3666;p2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1: No Outsourcing</a:t>
            </a:r>
            <a:endParaRPr b="1"/>
          </a:p>
        </p:txBody>
      </p:sp>
      <p:sp>
        <p:nvSpPr>
          <p:cNvPr id="3667" name="Google Shape;3667;p2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8" name="Google Shape;3668;p2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22"/>
          <p:cNvSpPr txBox="1"/>
          <p:nvPr>
            <p:ph idx="3" type="body"/>
          </p:nvPr>
        </p:nvSpPr>
        <p:spPr>
          <a:xfrm>
            <a:off x="175" y="1284250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Companies </a:t>
            </a:r>
            <a:r>
              <a:rPr lang="en"/>
              <a:t>that have</a:t>
            </a:r>
            <a:r>
              <a:rPr lang="en"/>
              <a:t> very complex monitoring and incident response teams will usually keep all SOC operations </a:t>
            </a:r>
            <a:r>
              <a:rPr b="1" lang="en"/>
              <a:t>in-house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sometimes those systems </a:t>
            </a:r>
            <a:r>
              <a:rPr lang="en">
                <a:solidFill>
                  <a:srgbClr val="CC0000"/>
                </a:solidFill>
              </a:rPr>
              <a:t>fail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174" name="Google Shape;3174;p1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There are a lot of incidents out there...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3175" name="Google Shape;3175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6" name="Google Shape;3176;p1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169"/>
          <p:cNvSpPr txBox="1"/>
          <p:nvPr/>
        </p:nvSpPr>
        <p:spPr>
          <a:xfrm>
            <a:off x="547475" y="1473425"/>
            <a:ext cx="87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Malware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8" name="Google Shape;3178;p169"/>
          <p:cNvSpPr txBox="1"/>
          <p:nvPr/>
        </p:nvSpPr>
        <p:spPr>
          <a:xfrm>
            <a:off x="1797800" y="1328225"/>
            <a:ext cx="2027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DDoS and Botnet attack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69"/>
          <p:cNvSpPr txBox="1"/>
          <p:nvPr/>
        </p:nvSpPr>
        <p:spPr>
          <a:xfrm>
            <a:off x="4440575" y="1473425"/>
            <a:ext cx="87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3180" name="Google Shape;3180;p169"/>
          <p:cNvSpPr txBox="1"/>
          <p:nvPr/>
        </p:nvSpPr>
        <p:spPr>
          <a:xfrm>
            <a:off x="1200725" y="2199925"/>
            <a:ext cx="1232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breach</a:t>
            </a:r>
            <a:endParaRPr/>
          </a:p>
        </p:txBody>
      </p:sp>
      <p:sp>
        <p:nvSpPr>
          <p:cNvPr id="3181" name="Google Shape;3181;p169"/>
          <p:cNvSpPr txBox="1"/>
          <p:nvPr/>
        </p:nvSpPr>
        <p:spPr>
          <a:xfrm>
            <a:off x="3314700" y="1980350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69"/>
          <p:cNvSpPr txBox="1"/>
          <p:nvPr/>
        </p:nvSpPr>
        <p:spPr>
          <a:xfrm>
            <a:off x="6242150" y="1216425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69"/>
          <p:cNvSpPr txBox="1"/>
          <p:nvPr/>
        </p:nvSpPr>
        <p:spPr>
          <a:xfrm>
            <a:off x="5941725" y="2078425"/>
            <a:ext cx="1840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Attrition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69"/>
          <p:cNvSpPr txBox="1"/>
          <p:nvPr>
            <p:ph idx="1" type="subTitle"/>
          </p:nvPr>
        </p:nvSpPr>
        <p:spPr>
          <a:xfrm>
            <a:off x="0" y="2887775"/>
            <a:ext cx="8697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And we have many security systems in place...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3185" name="Google Shape;3185;p169"/>
          <p:cNvSpPr txBox="1"/>
          <p:nvPr/>
        </p:nvSpPr>
        <p:spPr>
          <a:xfrm>
            <a:off x="396150" y="3575625"/>
            <a:ext cx="2358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System Firewalls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6" name="Google Shape;3186;p169"/>
          <p:cNvSpPr txBox="1"/>
          <p:nvPr/>
        </p:nvSpPr>
        <p:spPr>
          <a:xfrm>
            <a:off x="1099350" y="4230488"/>
            <a:ext cx="3264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Intrusion Prevention Systems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69"/>
          <p:cNvSpPr txBox="1"/>
          <p:nvPr/>
        </p:nvSpPr>
        <p:spPr>
          <a:xfrm>
            <a:off x="4229125" y="3613488"/>
            <a:ext cx="301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Application Security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69"/>
          <p:cNvSpPr txBox="1"/>
          <p:nvPr/>
        </p:nvSpPr>
        <p:spPr>
          <a:xfrm>
            <a:off x="4994825" y="4339200"/>
            <a:ext cx="3669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Network Security Firewalls</a:t>
            </a:r>
            <a:endParaRPr sz="1800"/>
          </a:p>
        </p:txBody>
      </p:sp>
      <p:cxnSp>
        <p:nvCxnSpPr>
          <p:cNvPr id="3189" name="Google Shape;3189;p169"/>
          <p:cNvCxnSpPr>
            <a:stCxn id="3178" idx="2"/>
          </p:cNvCxnSpPr>
          <p:nvPr/>
        </p:nvCxnSpPr>
        <p:spPr>
          <a:xfrm>
            <a:off x="2811650" y="1892525"/>
            <a:ext cx="1489800" cy="169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0" name="Google Shape;3190;p169"/>
          <p:cNvCxnSpPr>
            <a:stCxn id="3178" idx="2"/>
          </p:cNvCxnSpPr>
          <p:nvPr/>
        </p:nvCxnSpPr>
        <p:spPr>
          <a:xfrm flipH="1">
            <a:off x="2324750" y="1892525"/>
            <a:ext cx="486900" cy="174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1" name="Google Shape;3191;p169"/>
          <p:cNvCxnSpPr>
            <a:stCxn id="3177" idx="2"/>
          </p:cNvCxnSpPr>
          <p:nvPr/>
        </p:nvCxnSpPr>
        <p:spPr>
          <a:xfrm>
            <a:off x="986825" y="1838225"/>
            <a:ext cx="1118100" cy="238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2" name="Google Shape;3192;p169"/>
          <p:cNvCxnSpPr>
            <a:stCxn id="3179" idx="2"/>
          </p:cNvCxnSpPr>
          <p:nvPr/>
        </p:nvCxnSpPr>
        <p:spPr>
          <a:xfrm flipH="1">
            <a:off x="3358925" y="1892525"/>
            <a:ext cx="1521000" cy="213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3" name="Google Shape;3193;p169"/>
          <p:cNvCxnSpPr>
            <a:stCxn id="3182" idx="2"/>
          </p:cNvCxnSpPr>
          <p:nvPr/>
        </p:nvCxnSpPr>
        <p:spPr>
          <a:xfrm flipH="1">
            <a:off x="6772700" y="1581225"/>
            <a:ext cx="128400" cy="247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4" name="Google Shape;3194;p169"/>
          <p:cNvCxnSpPr>
            <a:stCxn id="3183" idx="2"/>
            <a:endCxn id="3187" idx="0"/>
          </p:cNvCxnSpPr>
          <p:nvPr/>
        </p:nvCxnSpPr>
        <p:spPr>
          <a:xfrm flipH="1">
            <a:off x="5736525" y="2443225"/>
            <a:ext cx="1125600" cy="117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5" name="Google Shape;3195;p169"/>
          <p:cNvCxnSpPr>
            <a:stCxn id="3179" idx="2"/>
          </p:cNvCxnSpPr>
          <p:nvPr/>
        </p:nvCxnSpPr>
        <p:spPr>
          <a:xfrm>
            <a:off x="4879925" y="1892525"/>
            <a:ext cx="776100" cy="248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6" name="Google Shape;3196;p169"/>
          <p:cNvSpPr/>
          <p:nvPr/>
        </p:nvSpPr>
        <p:spPr>
          <a:xfrm>
            <a:off x="766775" y="3319788"/>
            <a:ext cx="1010700" cy="952200"/>
          </a:xfrm>
          <a:prstGeom prst="mathMultiply">
            <a:avLst>
              <a:gd fmla="val 12301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169"/>
          <p:cNvSpPr/>
          <p:nvPr/>
        </p:nvSpPr>
        <p:spPr>
          <a:xfrm>
            <a:off x="5656025" y="4072638"/>
            <a:ext cx="1010700" cy="952200"/>
          </a:xfrm>
          <a:prstGeom prst="mathMultiply">
            <a:avLst>
              <a:gd fmla="val 12301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169"/>
          <p:cNvSpPr/>
          <p:nvPr/>
        </p:nvSpPr>
        <p:spPr>
          <a:xfrm>
            <a:off x="2554225" y="3978288"/>
            <a:ext cx="1010700" cy="952200"/>
          </a:xfrm>
          <a:prstGeom prst="mathMultiply">
            <a:avLst>
              <a:gd fmla="val 12301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169"/>
          <p:cNvSpPr/>
          <p:nvPr/>
        </p:nvSpPr>
        <p:spPr>
          <a:xfrm>
            <a:off x="4632600" y="3381663"/>
            <a:ext cx="1010700" cy="952200"/>
          </a:xfrm>
          <a:prstGeom prst="mathMultiply">
            <a:avLst>
              <a:gd fmla="val 12301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169"/>
          <p:cNvSpPr txBox="1"/>
          <p:nvPr/>
        </p:nvSpPr>
        <p:spPr>
          <a:xfrm>
            <a:off x="4440575" y="2319575"/>
            <a:ext cx="18408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Theft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2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outsourcing an SOC to a third party provider a valid security plan?</a:t>
            </a:r>
            <a:endParaRPr/>
          </a:p>
        </p:txBody>
      </p:sp>
      <p:sp>
        <p:nvSpPr>
          <p:cNvPr id="3675" name="Google Shape;3675;p2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1: No Outsourcing</a:t>
            </a:r>
            <a:endParaRPr b="1"/>
          </a:p>
        </p:txBody>
      </p:sp>
      <p:sp>
        <p:nvSpPr>
          <p:cNvPr id="3676" name="Google Shape;3676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7" name="Google Shape;3677;p2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223"/>
          <p:cNvSpPr txBox="1"/>
          <p:nvPr>
            <p:ph idx="3" type="body"/>
          </p:nvPr>
        </p:nvSpPr>
        <p:spPr>
          <a:xfrm>
            <a:off x="175" y="1284250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Companies that have very complex monitoring and incident response teams will usually keep all SOC operations in-house. </a:t>
            </a:r>
            <a:endParaRPr/>
          </a:p>
        </p:txBody>
      </p:sp>
      <p:sp>
        <p:nvSpPr>
          <p:cNvPr id="3679" name="Google Shape;3679;p223"/>
          <p:cNvSpPr txBox="1"/>
          <p:nvPr>
            <p:ph idx="1" type="subTitle"/>
          </p:nvPr>
        </p:nvSpPr>
        <p:spPr>
          <a:xfrm>
            <a:off x="12" y="20285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2: Some Outsourcing</a:t>
            </a:r>
            <a:endParaRPr b="1"/>
          </a:p>
        </p:txBody>
      </p:sp>
      <p:sp>
        <p:nvSpPr>
          <p:cNvPr id="3680" name="Google Shape;3680;p223"/>
          <p:cNvSpPr txBox="1"/>
          <p:nvPr>
            <p:ph idx="3" type="body"/>
          </p:nvPr>
        </p:nvSpPr>
        <p:spPr>
          <a:xfrm>
            <a:off x="-12" y="2492313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commonly, monitoring is outsourced by a Managed Security Service Provider (MSSP).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 some teams will only outsource complex incidents.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outsourced is varied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outsourcing an SOC to a third party provider a valid security plan?</a:t>
            </a:r>
            <a:endParaRPr/>
          </a:p>
        </p:txBody>
      </p:sp>
      <p:sp>
        <p:nvSpPr>
          <p:cNvPr id="3686" name="Google Shape;3686;p2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1: No Outsourcing</a:t>
            </a:r>
            <a:endParaRPr b="1"/>
          </a:p>
        </p:txBody>
      </p:sp>
      <p:sp>
        <p:nvSpPr>
          <p:cNvPr id="3687" name="Google Shape;3687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8" name="Google Shape;3688;p2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224"/>
          <p:cNvSpPr txBox="1"/>
          <p:nvPr>
            <p:ph idx="3" type="body"/>
          </p:nvPr>
        </p:nvSpPr>
        <p:spPr>
          <a:xfrm>
            <a:off x="175" y="1284250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Companies that have very complex monitoring and incident response teams will usually keep all SOC operations in-house. </a:t>
            </a:r>
            <a:endParaRPr/>
          </a:p>
        </p:txBody>
      </p:sp>
      <p:sp>
        <p:nvSpPr>
          <p:cNvPr id="3690" name="Google Shape;3690;p224"/>
          <p:cNvSpPr txBox="1"/>
          <p:nvPr>
            <p:ph idx="1" type="subTitle"/>
          </p:nvPr>
        </p:nvSpPr>
        <p:spPr>
          <a:xfrm>
            <a:off x="12" y="20285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2: Some Outsourcing</a:t>
            </a:r>
            <a:endParaRPr b="1"/>
          </a:p>
        </p:txBody>
      </p:sp>
      <p:sp>
        <p:nvSpPr>
          <p:cNvPr id="3691" name="Google Shape;3691;p224"/>
          <p:cNvSpPr txBox="1"/>
          <p:nvPr>
            <p:ph idx="3" type="body"/>
          </p:nvPr>
        </p:nvSpPr>
        <p:spPr>
          <a:xfrm>
            <a:off x="-12" y="2492313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commonly, monitoring is outsourced by a Managed Security Service Provider (MSSP).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 some teams will only outsource complex incidents.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What is outsourced is varied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224"/>
          <p:cNvSpPr txBox="1"/>
          <p:nvPr>
            <p:ph idx="1" type="subTitle"/>
          </p:nvPr>
        </p:nvSpPr>
        <p:spPr>
          <a:xfrm>
            <a:off x="187" y="33811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3: All Outsourcing</a:t>
            </a:r>
            <a:endParaRPr b="1"/>
          </a:p>
        </p:txBody>
      </p:sp>
      <p:sp>
        <p:nvSpPr>
          <p:cNvPr id="3693" name="Google Shape;3693;p224"/>
          <p:cNvSpPr txBox="1"/>
          <p:nvPr>
            <p:ph idx="3" type="body"/>
          </p:nvPr>
        </p:nvSpPr>
        <p:spPr>
          <a:xfrm>
            <a:off x="213" y="3867713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21428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lt1"/>
                </a:highlight>
              </a:rPr>
              <a:t>Full outsourcing is common for companies that prioritize security spending at the expense of robust monitoring, IR and SOC </a:t>
            </a:r>
            <a:r>
              <a:rPr b="1" lang="en">
                <a:highlight>
                  <a:schemeClr val="lt1"/>
                </a:highlight>
              </a:rPr>
              <a:t>facilities</a:t>
            </a:r>
            <a:r>
              <a:rPr lang="en">
                <a:highlight>
                  <a:schemeClr val="lt1"/>
                </a:highlight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3699" name="Google Shape;3699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0" name="Google Shape;3700;p2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1" name="Google Shape;3701;p2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Activity: </a:t>
            </a: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To Outsource or not to Outsource</a:t>
            </a:r>
            <a:endParaRPr sz="2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work in groups to evaluate the pros and cons of outsourcing. 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Your groups will invent a company and decide to which degree you will outsource its security operations. 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5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7" name="Google Shape;3707;p2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226"/>
          <p:cNvSpPr txBox="1"/>
          <p:nvPr/>
        </p:nvSpPr>
        <p:spPr>
          <a:xfrm>
            <a:off x="3102000" y="3676850"/>
            <a:ext cx="29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Light"/>
                <a:ea typeface="Roboto Light"/>
                <a:cs typeface="Roboto Light"/>
                <a:sym typeface="Roboto Light"/>
              </a:rPr>
              <a:t>Outsourcing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2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Outsource or Not to Outsource Review</a:t>
            </a:r>
            <a:endParaRPr/>
          </a:p>
        </p:txBody>
      </p:sp>
      <p:sp>
        <p:nvSpPr>
          <p:cNvPr id="3714" name="Google Shape;3714;p227"/>
          <p:cNvSpPr txBox="1"/>
          <p:nvPr>
            <p:ph idx="1" type="subTitle"/>
          </p:nvPr>
        </p:nvSpPr>
        <p:spPr>
          <a:xfrm>
            <a:off x="-113" y="11406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Option 1: No Outsourcing</a:t>
            </a:r>
            <a:endParaRPr b="1" sz="1600"/>
          </a:p>
        </p:txBody>
      </p:sp>
      <p:sp>
        <p:nvSpPr>
          <p:cNvPr id="3715" name="Google Shape;3715;p2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6" name="Google Shape;3716;p2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7" name="Google Shape;3717;p227"/>
          <p:cNvSpPr txBox="1"/>
          <p:nvPr>
            <p:ph idx="3" type="body"/>
          </p:nvPr>
        </p:nvSpPr>
        <p:spPr>
          <a:xfrm>
            <a:off x="63" y="1505425"/>
            <a:ext cx="9144000" cy="86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you need 24/7 coverage?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big is your SOC team?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 it make sense to have multiple tiers of teams?</a:t>
            </a:r>
            <a:endParaRPr/>
          </a:p>
        </p:txBody>
      </p:sp>
      <p:sp>
        <p:nvSpPr>
          <p:cNvPr id="3718" name="Google Shape;3718;p227"/>
          <p:cNvSpPr txBox="1"/>
          <p:nvPr>
            <p:ph idx="1" type="subTitle"/>
          </p:nvPr>
        </p:nvSpPr>
        <p:spPr>
          <a:xfrm>
            <a:off x="-125" y="2411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Option 2: Some Outsourcing</a:t>
            </a:r>
            <a:endParaRPr b="1" sz="1600"/>
          </a:p>
        </p:txBody>
      </p:sp>
      <p:sp>
        <p:nvSpPr>
          <p:cNvPr id="3719" name="Google Shape;3719;p227"/>
          <p:cNvSpPr txBox="1"/>
          <p:nvPr>
            <p:ph idx="3" type="body"/>
          </p:nvPr>
        </p:nvSpPr>
        <p:spPr>
          <a:xfrm>
            <a:off x="-125" y="2768238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will be outsourced and why?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will you keep in-house and why?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you need 24/7 coverage?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teams will you have covering each aspect of security operations?</a:t>
            </a:r>
            <a:endParaRPr/>
          </a:p>
        </p:txBody>
      </p:sp>
      <p:sp>
        <p:nvSpPr>
          <p:cNvPr id="3720" name="Google Shape;3720;p227"/>
          <p:cNvSpPr txBox="1"/>
          <p:nvPr>
            <p:ph idx="1" type="subTitle"/>
          </p:nvPr>
        </p:nvSpPr>
        <p:spPr>
          <a:xfrm>
            <a:off x="-125" y="38252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Option 3: All Outsourcing</a:t>
            </a:r>
            <a:endParaRPr b="1" sz="1600"/>
          </a:p>
        </p:txBody>
      </p:sp>
      <p:sp>
        <p:nvSpPr>
          <p:cNvPr id="3721" name="Google Shape;3721;p227"/>
          <p:cNvSpPr txBox="1"/>
          <p:nvPr>
            <p:ph idx="3" type="body"/>
          </p:nvPr>
        </p:nvSpPr>
        <p:spPr>
          <a:xfrm>
            <a:off x="100" y="4190088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the budget your main reason for outsourcing?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Will you outsource to another company, or just build an overseas team?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Who will be in-charge or monitoring quality of outsourced services?</a:t>
            </a:r>
            <a:endParaRPr/>
          </a:p>
        </p:txBody>
      </p:sp>
      <p:sp>
        <p:nvSpPr>
          <p:cNvPr id="3722" name="Google Shape;3722;p227"/>
          <p:cNvSpPr txBox="1"/>
          <p:nvPr/>
        </p:nvSpPr>
        <p:spPr>
          <a:xfrm>
            <a:off x="294475" y="746000"/>
            <a:ext cx="8575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company did you create? What was the budget? </a:t>
            </a:r>
            <a:r>
              <a:rPr lang="en"/>
              <a:t>Which</a:t>
            </a:r>
            <a:r>
              <a:rPr lang="en"/>
              <a:t> outsourcing option did you choose?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6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Google Shape;3727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728" name="Google Shape;3728;p2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729" name="Google Shape;3729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0" name="Google Shape;3730;p2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228"/>
          <p:cNvSpPr txBox="1"/>
          <p:nvPr>
            <p:ph idx="3" type="body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Define Incident Response and its purpose as it relates to cybersecurity.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Articulate typical Incident Response goals.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Define the purpose of a security operations center (SOC).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Evaluate whether or not to outsource an SOC depending on the specific needs of a company. </a:t>
            </a:r>
            <a:endParaRPr sz="1800"/>
          </a:p>
        </p:txBody>
      </p:sp>
      <p:sp>
        <p:nvSpPr>
          <p:cNvPr id="3732" name="Google Shape;3732;p228"/>
          <p:cNvSpPr/>
          <p:nvPr/>
        </p:nvSpPr>
        <p:spPr>
          <a:xfrm>
            <a:off x="416025" y="123855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228"/>
          <p:cNvSpPr/>
          <p:nvPr/>
        </p:nvSpPr>
        <p:spPr>
          <a:xfrm>
            <a:off x="416025" y="1791825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28"/>
          <p:cNvSpPr/>
          <p:nvPr/>
        </p:nvSpPr>
        <p:spPr>
          <a:xfrm>
            <a:off x="416025" y="234510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28"/>
          <p:cNvSpPr/>
          <p:nvPr/>
        </p:nvSpPr>
        <p:spPr>
          <a:xfrm>
            <a:off x="416025" y="291760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170"/>
          <p:cNvSpPr txBox="1"/>
          <p:nvPr>
            <p:ph type="title"/>
          </p:nvPr>
        </p:nvSpPr>
        <p:spPr>
          <a:xfrm>
            <a:off x="2544050" y="1281725"/>
            <a:ext cx="5770200" cy="26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When security systems fail and a company is negatively affected by attacks, we call in the </a:t>
            </a:r>
            <a:r>
              <a:rPr lang="en" sz="3000">
                <a:solidFill>
                  <a:srgbClr val="0B5394"/>
                </a:solidFill>
              </a:rPr>
              <a:t>Incident Response Team</a:t>
            </a:r>
            <a:r>
              <a:rPr lang="en" sz="3000"/>
              <a:t>.</a:t>
            </a:r>
            <a:endParaRPr sz="3000"/>
          </a:p>
        </p:txBody>
      </p:sp>
      <p:sp>
        <p:nvSpPr>
          <p:cNvPr id="3206" name="Google Shape;3206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7" name="Google Shape;3207;p1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</a:t>
            </a:r>
            <a:endParaRPr/>
          </a:p>
        </p:txBody>
      </p:sp>
      <p:sp>
        <p:nvSpPr>
          <p:cNvPr id="3213" name="Google Shape;3213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</a:t>
            </a:r>
            <a:r>
              <a:rPr b="1" lang="en">
                <a:solidFill>
                  <a:schemeClr val="dk1"/>
                </a:solidFill>
              </a:rPr>
              <a:t>Incident Response Plan</a:t>
            </a:r>
            <a:r>
              <a:rPr lang="en">
                <a:solidFill>
                  <a:schemeClr val="dk1"/>
                </a:solidFill>
              </a:rPr>
              <a:t> is a formal, high-level document detailing how an organization will respond to security incidents and mitigate any damage caused by the incident.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5" name="Google Shape;3215;p1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71"/>
          <p:cNvSpPr txBox="1"/>
          <p:nvPr>
            <p:ph idx="3" type="body"/>
          </p:nvPr>
        </p:nvSpPr>
        <p:spPr>
          <a:xfrm>
            <a:off x="175" y="1797125"/>
            <a:ext cx="9144000" cy="310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Incident Response kicks in when these security systems </a:t>
            </a:r>
            <a:r>
              <a:rPr lang="en" sz="1800">
                <a:solidFill>
                  <a:srgbClr val="CC0000"/>
                </a:solidFill>
              </a:rPr>
              <a:t>fail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There is always a way into a system. Anything can be hacked given enough time.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80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Incident response isn’t focused on </a:t>
            </a: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blocking bad actors. Instead, it's focused on locating and extracting them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</a:t>
            </a:r>
            <a:endParaRPr/>
          </a:p>
        </p:txBody>
      </p:sp>
      <p:sp>
        <p:nvSpPr>
          <p:cNvPr id="3222" name="Google Shape;3222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223" name="Google Shape;3223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4" name="Google Shape;3224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172"/>
          <p:cNvSpPr txBox="1"/>
          <p:nvPr>
            <p:ph idx="3" type="body"/>
          </p:nvPr>
        </p:nvSpPr>
        <p:spPr>
          <a:xfrm>
            <a:off x="175" y="1040775"/>
            <a:ext cx="9144000" cy="3865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If a company was a </a:t>
            </a:r>
            <a:r>
              <a:rPr lang="en" sz="1800">
                <a:solidFill>
                  <a:srgbClr val="38761D"/>
                </a:solidFill>
              </a:rPr>
              <a:t>bank</a:t>
            </a:r>
            <a:r>
              <a:rPr lang="en" sz="1800"/>
              <a:t>, and the preventative security systems in place were the bank’s </a:t>
            </a:r>
            <a:r>
              <a:rPr lang="en" sz="1800">
                <a:solidFill>
                  <a:srgbClr val="B45F06"/>
                </a:solidFill>
              </a:rPr>
              <a:t>alarm</a:t>
            </a:r>
            <a:r>
              <a:rPr lang="en" sz="1800"/>
              <a:t> and </a:t>
            </a:r>
            <a:r>
              <a:rPr lang="en" sz="1800">
                <a:solidFill>
                  <a:srgbClr val="B45F06"/>
                </a:solidFill>
              </a:rPr>
              <a:t>security  guards</a:t>
            </a:r>
            <a:r>
              <a:rPr lang="en" sz="1800"/>
              <a:t>, and the threats and bad actors were </a:t>
            </a:r>
            <a:r>
              <a:rPr lang="en" sz="1800">
                <a:solidFill>
                  <a:srgbClr val="CC0000"/>
                </a:solidFill>
              </a:rPr>
              <a:t>bank robbers</a:t>
            </a:r>
            <a:r>
              <a:rPr lang="en" sz="1800"/>
              <a:t>, then </a:t>
            </a:r>
            <a:r>
              <a:rPr b="1" lang="en" sz="1800"/>
              <a:t>incident response</a:t>
            </a:r>
            <a:r>
              <a:rPr lang="en" sz="1800"/>
              <a:t> would be the </a:t>
            </a:r>
            <a:r>
              <a:rPr lang="en" sz="1800">
                <a:solidFill>
                  <a:srgbClr val="1155CC"/>
                </a:solidFill>
              </a:rPr>
              <a:t>police</a:t>
            </a:r>
            <a:r>
              <a:rPr lang="en" sz="1800"/>
              <a:t> responding </a:t>
            </a:r>
            <a:r>
              <a:rPr b="1" i="1" lang="en" sz="1800"/>
              <a:t>after</a:t>
            </a:r>
            <a:r>
              <a:rPr lang="en" sz="1800"/>
              <a:t> the alarm goes off and the robbers broke in.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yramid 5 Step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